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Default Extension="vml" ContentType="application/vnd.openxmlformats-officedocument.vmlDrawing"/>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activeX/activeX1.xml" ContentType="application/vnd.ms-office.activeX+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1"/>
  </p:notesMasterIdLst>
  <p:sldIdLst>
    <p:sldId id="265" r:id="rId2"/>
    <p:sldId id="261" r:id="rId3"/>
    <p:sldId id="262" r:id="rId4"/>
    <p:sldId id="263" r:id="rId5"/>
    <p:sldId id="279" r:id="rId6"/>
    <p:sldId id="266" r:id="rId7"/>
    <p:sldId id="267" r:id="rId8"/>
    <p:sldId id="268" r:id="rId9"/>
    <p:sldId id="269" r:id="rId10"/>
    <p:sldId id="270" r:id="rId11"/>
    <p:sldId id="271" r:id="rId12"/>
    <p:sldId id="299" r:id="rId13"/>
    <p:sldId id="280" r:id="rId14"/>
    <p:sldId id="273" r:id="rId15"/>
    <p:sldId id="274" r:id="rId16"/>
    <p:sldId id="275" r:id="rId17"/>
    <p:sldId id="276" r:id="rId18"/>
    <p:sldId id="277" r:id="rId19"/>
    <p:sldId id="296" r:id="rId20"/>
    <p:sldId id="282" r:id="rId21"/>
    <p:sldId id="283" r:id="rId22"/>
    <p:sldId id="284" r:id="rId23"/>
    <p:sldId id="285" r:id="rId24"/>
    <p:sldId id="286" r:id="rId25"/>
    <p:sldId id="287" r:id="rId26"/>
    <p:sldId id="298" r:id="rId27"/>
    <p:sldId id="297" r:id="rId28"/>
    <p:sldId id="289" r:id="rId29"/>
    <p:sldId id="290"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6129" autoAdjust="0"/>
    <p:restoredTop sz="90199" autoAdjust="0"/>
  </p:normalViewPr>
  <p:slideViewPr>
    <p:cSldViewPr>
      <p:cViewPr varScale="1">
        <p:scale>
          <a:sx n="44" d="100"/>
          <a:sy n="44" d="100"/>
        </p:scale>
        <p:origin x="-1074"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activeX/activeX1.xml><?xml version="1.0" encoding="utf-8"?>
<ax:ocx xmlns:ax="http://schemas.microsoft.com/office/2006/activeX" xmlns:r="http://schemas.openxmlformats.org/officeDocument/2006/relationships" ax:classid="{D27CDB6E-AE6D-11CF-96B8-444553540000}" ax:persistence="persistPropertyBag">
  <ax:ocxPr ax:name="_cx" ax:value="22203"/>
  <ax:ocxPr ax:name="_cy" ax:value="13004"/>
  <ax:ocxPr ax:name="FlashVars" ax:value=""/>
  <ax:ocxPr ax:name="Movie" ax:value="C:\Users\koray\Desktop\New Folder/sunum.swf"/>
  <ax:ocxPr ax:name="Src" ax:value="C:\Users\koray\Desktop\New Folder/sunum.swf"/>
  <ax:ocxPr ax:name="WMode" ax:value="Window"/>
  <ax:ocxPr ax:name="Play" ax:value="0"/>
  <ax:ocxPr ax:name="Loop" ax:value="-1"/>
  <ax:ocxPr ax:name="Quality" ax:value="High"/>
  <ax:ocxPr ax:name="SAlign" ax:value=""/>
  <ax:ocxPr ax:name="Menu" ax:value="-1"/>
  <ax:ocxPr ax:name="Base" ax:value=""/>
  <ax:ocxPr ax:name="AllowScriptAccess" ax:value=""/>
  <ax:ocxPr ax:name="Scale" ax:value="ShowAll"/>
  <ax:ocxPr ax:name="DeviceFont" ax:value="0"/>
  <ax:ocxPr ax:name="EmbedMovie" ax:value="0"/>
  <ax:ocxPr ax:name="BGColor" ax:value=""/>
  <ax:ocxPr ax:name="SWRemote" ax:value=""/>
  <ax:ocxPr ax:name="MovieData" ax:value=""/>
  <ax:ocxPr ax:name="SeamlessTabbing" ax:value="1"/>
  <ax:ocxPr ax:name="Profile" ax:value="0"/>
  <ax:ocxPr ax:name="ProfileAddress" ax:value=""/>
  <ax:ocxPr ax:name="ProfilePort" ax:value="0"/>
  <ax:ocxPr ax:name="AllowNetworking" ax:value="all"/>
  <ax:ocxPr ax:name="AllowFullScreen" ax:value="false"/>
</ax:ocx>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5AA2DE2-87A0-4855-AEBA-31307927456A}" type="datetimeFigureOut">
              <a:rPr lang="en-US" smtClean="0"/>
              <a:pPr/>
              <a:t>11/3/2007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04FB221-0B3C-4399-B6EB-B719E05372D7}"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 is the story: An undergraduate first learned</a:t>
            </a:r>
            <a:r>
              <a:rPr lang="en-US" baseline="0" dirty="0" smtClean="0"/>
              <a:t> about synthetic biology and thought that it is really interesting, and she/he was surprised to see that nobody else around him know about it. So he/she told others about it. They found out about iGEM’06 and they asked themselves “why aren’t we participating?” And they decided to make up a team; METUGEM. Here we are! We were really excited to be a part of </a:t>
            </a:r>
            <a:r>
              <a:rPr lang="en-US" baseline="0" dirty="0" err="1" smtClean="0"/>
              <a:t>iGEM</a:t>
            </a:r>
            <a:r>
              <a:rPr lang="en-US" baseline="0" dirty="0" smtClean="0"/>
              <a:t>, but…</a:t>
            </a:r>
          </a:p>
          <a:p>
            <a:endParaRPr lang="en-US" dirty="0"/>
          </a:p>
        </p:txBody>
      </p:sp>
      <p:sp>
        <p:nvSpPr>
          <p:cNvPr id="4" name="Slide Number Placeholder 3"/>
          <p:cNvSpPr>
            <a:spLocks noGrp="1"/>
          </p:cNvSpPr>
          <p:nvPr>
            <p:ph type="sldNum" sz="quarter" idx="10"/>
          </p:nvPr>
        </p:nvSpPr>
        <p:spPr/>
        <p:txBody>
          <a:bodyPr/>
          <a:lstStyle/>
          <a:p>
            <a:fld id="{004FB221-0B3C-4399-B6EB-B719E05372D7}" type="slidenum">
              <a:rPr lang="en-US" smtClean="0"/>
              <a:pPr/>
              <a:t>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Then not</a:t>
            </a:r>
            <a:r>
              <a:rPr lang="en-US" baseline="0" dirty="0" smtClean="0"/>
              <a:t> everything went good. Because this was the first time we were doing a project with all its organizational and financial aspects, we suffered a lot from being inexperienced. There were three main issues that caused problems. First was lack of information. There were no ongoing synthetic biology projects in Turkey and nobody around us knew as much as we did, so we were on our own and we had to educate ourselves. Also we had to convince everybody else that synthetic biology will be a very important area in the future, and somebody should start doing some research on it. Second issue was about the timing. The competition schedule was based on the summer, but as juniors then we were to be involved in research in different institutions as a summer practice as required by our undergraduate curriculum. Our schedule was not aligning with that of the competition. To catch up, we started as early as February, but then came the third problematic issue, money. Although we managed to find a good deal of money thanks to our supporters </a:t>
            </a:r>
            <a:r>
              <a:rPr lang="en-US" baseline="0" dirty="0" err="1" smtClean="0"/>
              <a:t>Synbiocomm</a:t>
            </a:r>
            <a:r>
              <a:rPr lang="en-US" baseline="0" dirty="0" smtClean="0"/>
              <a:t>, </a:t>
            </a:r>
            <a:r>
              <a:rPr lang="en-US" baseline="0" dirty="0" err="1" smtClean="0"/>
              <a:t>Tubitak</a:t>
            </a:r>
            <a:r>
              <a:rPr lang="en-US" baseline="0" dirty="0" smtClean="0"/>
              <a:t> and METU, we got the money as late as late September because of all the long and tiring bureaucracy. When we were finally rich, we sadly saw that none of the indispensible chemicals like enzymes, kits were found in the stocks in Turkey and the delivery was usually taking 1.5-2 months; so things were not good for us… Still…</a:t>
            </a:r>
            <a:endParaRPr lang="en-US" dirty="0"/>
          </a:p>
        </p:txBody>
      </p:sp>
      <p:sp>
        <p:nvSpPr>
          <p:cNvPr id="4" name="Slide Number Placeholder 3"/>
          <p:cNvSpPr>
            <a:spLocks noGrp="1"/>
          </p:cNvSpPr>
          <p:nvPr>
            <p:ph type="sldNum" sz="quarter" idx="10"/>
          </p:nvPr>
        </p:nvSpPr>
        <p:spPr/>
        <p:txBody>
          <a:bodyPr/>
          <a:lstStyle/>
          <a:p>
            <a:fld id="{004FB221-0B3C-4399-B6EB-B719E05372D7}" type="slidenum">
              <a:rPr lang="en-US" smtClean="0"/>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were determined to do as much as we can. We had three main aims. We wanted to draw attention to the developments</a:t>
            </a:r>
            <a:r>
              <a:rPr lang="en-US" baseline="0" dirty="0" smtClean="0"/>
              <a:t> in synthetic biology in Turkey, so we made presentations and talked to students and instructors, in fact whoever we can find. We wanted to pioneer the first undergraduate project in our department. Normally undergraduates are involved in research, but there hasn’t been a project that has been done entirely by undergraduates before. We wanted to make a start and we wish that METUGEM will be participating in </a:t>
            </a:r>
            <a:r>
              <a:rPr lang="en-US" baseline="0" dirty="0" err="1" smtClean="0"/>
              <a:t>iGEM</a:t>
            </a:r>
            <a:r>
              <a:rPr lang="en-US" baseline="0" dirty="0" smtClean="0"/>
              <a:t> regularly from now on. So although we couldn’t manage to do any real experiments this year; we have allocated lab space, bought materials, learnt necessary scientific procedures and the bureaucracy, hence we got ready for the next year. And finally we really wanted to attend to the Jamboree, because we thought this would be an invaluable experience and we would learn a lot; so we continued working on three project ideas at least theoretically and now here we are in the Jamboree and we are very happy. </a:t>
            </a:r>
          </a:p>
          <a:p>
            <a:r>
              <a:rPr lang="en-US" baseline="0" dirty="0" smtClean="0"/>
              <a:t>My friend </a:t>
            </a:r>
            <a:r>
              <a:rPr lang="en-US" baseline="0" dirty="0" err="1" smtClean="0"/>
              <a:t>Koray</a:t>
            </a:r>
            <a:r>
              <a:rPr lang="en-US" baseline="0" dirty="0" smtClean="0"/>
              <a:t> will be talking about two of these ideas, which are Mexican Wave and Chase Simulator. Then, </a:t>
            </a:r>
            <a:r>
              <a:rPr lang="en-US" baseline="0" dirty="0" err="1" smtClean="0"/>
              <a:t>Milas</a:t>
            </a:r>
            <a:r>
              <a:rPr lang="en-US" baseline="0" dirty="0" smtClean="0"/>
              <a:t> and </a:t>
            </a:r>
            <a:r>
              <a:rPr lang="en-US" baseline="0" dirty="0" err="1" smtClean="0"/>
              <a:t>Elif</a:t>
            </a:r>
            <a:r>
              <a:rPr lang="en-US" baseline="0" dirty="0" smtClean="0"/>
              <a:t> will continue </a:t>
            </a:r>
            <a:r>
              <a:rPr lang="en-US" baseline="0" smtClean="0"/>
              <a:t>with the Metal </a:t>
            </a:r>
            <a:r>
              <a:rPr lang="en-US" baseline="0" dirty="0" smtClean="0"/>
              <a:t>Transporter. Thank you.</a:t>
            </a:r>
            <a:endParaRPr lang="en-US" dirty="0"/>
          </a:p>
        </p:txBody>
      </p:sp>
      <p:sp>
        <p:nvSpPr>
          <p:cNvPr id="4" name="Slide Number Placeholder 3"/>
          <p:cNvSpPr>
            <a:spLocks noGrp="1"/>
          </p:cNvSpPr>
          <p:nvPr>
            <p:ph type="sldNum" sz="quarter" idx="10"/>
          </p:nvPr>
        </p:nvSpPr>
        <p:spPr/>
        <p:txBody>
          <a:bodyPr/>
          <a:lstStyle/>
          <a:p>
            <a:fld id="{004FB221-0B3C-4399-B6EB-B719E05372D7}"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1126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tr-TR" smtClean="0"/>
          </a:p>
        </p:txBody>
      </p:sp>
      <p:sp>
        <p:nvSpPr>
          <p:cNvPr id="112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F6D8F5D-329D-41B4-B8F2-C6D7724D2FC9}" type="slidenum">
              <a:rPr lang="tr-TR"/>
              <a:pPr fontAlgn="base">
                <a:spcBef>
                  <a:spcPct val="0"/>
                </a:spcBef>
                <a:spcAft>
                  <a:spcPct val="0"/>
                </a:spcAft>
              </a:pPr>
              <a:t>11</a:t>
            </a:fld>
            <a:endParaRPr lang="tr-T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D8DFA9C-C090-42C0-89CB-815C2566982A}" type="slidenum">
              <a:rPr lang="tr-TR"/>
              <a:pPr/>
              <a:t>14</a:t>
            </a:fld>
            <a:endParaRPr lang="tr-TR"/>
          </a:p>
        </p:txBody>
      </p:sp>
      <p:sp>
        <p:nvSpPr>
          <p:cNvPr id="5122" name="Text Box 2"/>
          <p:cNvSpPr txBox="1">
            <a:spLocks noChangeArrowheads="1"/>
          </p:cNvSpPr>
          <p:nvPr/>
        </p:nvSpPr>
        <p:spPr bwMode="auto">
          <a:xfrm>
            <a:off x="1003300" y="695325"/>
            <a:ext cx="4849813" cy="3427413"/>
          </a:xfrm>
          <a:prstGeom prst="rect">
            <a:avLst/>
          </a:prstGeom>
          <a:solidFill>
            <a:srgbClr val="FFFFFF"/>
          </a:solidFill>
          <a:ln w="9525">
            <a:solidFill>
              <a:srgbClr val="000000"/>
            </a:solidFill>
            <a:miter lim="800000"/>
            <a:headEnd/>
            <a:tailEnd/>
          </a:ln>
          <a:effectLst/>
        </p:spPr>
        <p:txBody>
          <a:bodyPr wrap="none" anchor="ctr"/>
          <a:lstStyle/>
          <a:p>
            <a:endParaRPr lang="en-US"/>
          </a:p>
        </p:txBody>
      </p:sp>
      <p:sp>
        <p:nvSpPr>
          <p:cNvPr id="5123" name="Rectangle 3"/>
          <p:cNvSpPr txBox="1">
            <a:spLocks noGrp="1" noChangeArrowheads="1"/>
          </p:cNvSpPr>
          <p:nvPr>
            <p:ph type="body"/>
          </p:nvPr>
        </p:nvSpPr>
        <p:spPr>
          <a:xfrm>
            <a:off x="685800" y="4343400"/>
            <a:ext cx="5484813" cy="4114800"/>
          </a:xfrm>
          <a:ln/>
        </p:spPr>
        <p:txBody>
          <a:bodyPr wrap="none" anchor="ct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5AC51FA-3723-4E68-829C-CC0F93AD854B}" type="slidenum">
              <a:rPr lang="tr-TR"/>
              <a:pPr/>
              <a:t>15</a:t>
            </a:fld>
            <a:endParaRPr lang="tr-TR"/>
          </a:p>
        </p:txBody>
      </p:sp>
      <p:sp>
        <p:nvSpPr>
          <p:cNvPr id="7170" name="Text Box 2"/>
          <p:cNvSpPr txBox="1">
            <a:spLocks noChangeArrowheads="1"/>
          </p:cNvSpPr>
          <p:nvPr/>
        </p:nvSpPr>
        <p:spPr bwMode="auto">
          <a:xfrm>
            <a:off x="1003300" y="695325"/>
            <a:ext cx="4849813" cy="3427413"/>
          </a:xfrm>
          <a:prstGeom prst="rect">
            <a:avLst/>
          </a:prstGeom>
          <a:solidFill>
            <a:srgbClr val="FFFFFF"/>
          </a:solidFill>
          <a:ln w="9525">
            <a:solidFill>
              <a:srgbClr val="000000"/>
            </a:solidFill>
            <a:miter lim="800000"/>
            <a:headEnd/>
            <a:tailEnd/>
          </a:ln>
          <a:effectLst/>
        </p:spPr>
        <p:txBody>
          <a:bodyPr wrap="none" anchor="ctr"/>
          <a:lstStyle/>
          <a:p>
            <a:endParaRPr lang="en-US"/>
          </a:p>
        </p:txBody>
      </p:sp>
      <p:sp>
        <p:nvSpPr>
          <p:cNvPr id="7171" name="Rectangle 3"/>
          <p:cNvSpPr txBox="1">
            <a:spLocks noGrp="1" noChangeArrowheads="1"/>
          </p:cNvSpPr>
          <p:nvPr>
            <p:ph type="body"/>
          </p:nvPr>
        </p:nvSpPr>
        <p:spPr>
          <a:xfrm>
            <a:off x="685800" y="4343400"/>
            <a:ext cx="5484813" cy="4114800"/>
          </a:xfrm>
          <a:ln/>
        </p:spPr>
        <p:txBody>
          <a:bodyPr wrap="none" anchor="ct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600E86A-E05B-4D78-A14B-F832C57B83DE}" type="slidenum">
              <a:rPr lang="tr-TR"/>
              <a:pPr/>
              <a:t>16</a:t>
            </a:fld>
            <a:endParaRPr lang="tr-TR"/>
          </a:p>
        </p:txBody>
      </p:sp>
      <p:sp>
        <p:nvSpPr>
          <p:cNvPr id="9218" name="Text Box 2"/>
          <p:cNvSpPr txBox="1">
            <a:spLocks noChangeArrowheads="1"/>
          </p:cNvSpPr>
          <p:nvPr/>
        </p:nvSpPr>
        <p:spPr bwMode="auto">
          <a:xfrm>
            <a:off x="1003300" y="695325"/>
            <a:ext cx="4849813" cy="3427413"/>
          </a:xfrm>
          <a:prstGeom prst="rect">
            <a:avLst/>
          </a:prstGeom>
          <a:solidFill>
            <a:srgbClr val="FFFFFF"/>
          </a:solidFill>
          <a:ln w="9525">
            <a:solidFill>
              <a:srgbClr val="000000"/>
            </a:solidFill>
            <a:miter lim="800000"/>
            <a:headEnd/>
            <a:tailEnd/>
          </a:ln>
          <a:effectLst/>
        </p:spPr>
        <p:txBody>
          <a:bodyPr wrap="none" anchor="ctr"/>
          <a:lstStyle/>
          <a:p>
            <a:endParaRPr lang="en-US"/>
          </a:p>
        </p:txBody>
      </p:sp>
      <p:sp>
        <p:nvSpPr>
          <p:cNvPr id="9219" name="Rectangle 3"/>
          <p:cNvSpPr txBox="1">
            <a:spLocks noGrp="1" noChangeArrowheads="1"/>
          </p:cNvSpPr>
          <p:nvPr>
            <p:ph type="body"/>
          </p:nvPr>
        </p:nvSpPr>
        <p:spPr>
          <a:xfrm>
            <a:off x="685800" y="4343400"/>
            <a:ext cx="5484813" cy="4114800"/>
          </a:xfrm>
          <a:ln/>
        </p:spPr>
        <p:txBody>
          <a:bodyPr wrap="none" anchor="ct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54084D0-5FE0-4C78-A5A3-050BFA0600DA}" type="slidenum">
              <a:rPr lang="tr-TR"/>
              <a:pPr/>
              <a:t>18</a:t>
            </a:fld>
            <a:endParaRPr lang="tr-TR"/>
          </a:p>
        </p:txBody>
      </p:sp>
      <p:sp>
        <p:nvSpPr>
          <p:cNvPr id="12290" name="Rectangle 2"/>
          <p:cNvSpPr txBox="1">
            <a:spLocks noGrp="1" noRot="1" noChangeAspect="1" noChangeArrowheads="1" noTextEdit="1"/>
          </p:cNvSpPr>
          <p:nvPr>
            <p:ph type="sldImg"/>
          </p:nvPr>
        </p:nvSpPr>
        <p:spPr>
          <a:xfrm>
            <a:off x="1143000" y="695325"/>
            <a:ext cx="4568825" cy="3425825"/>
          </a:xfrm>
          <a:ln/>
        </p:spPr>
      </p:sp>
      <p:sp>
        <p:nvSpPr>
          <p:cNvPr id="12291" name="Rectangle 3"/>
          <p:cNvSpPr txBox="1">
            <a:spLocks noGrp="1" noChangeArrowheads="1"/>
          </p:cNvSpPr>
          <p:nvPr>
            <p:ph type="body" idx="1"/>
          </p:nvPr>
        </p:nvSpPr>
        <p:spPr>
          <a:xfrm>
            <a:off x="685800" y="4343400"/>
            <a:ext cx="5484813" cy="4037013"/>
          </a:xfrm>
          <a:ln/>
        </p:spPr>
        <p:txBody>
          <a:bodyPr wrap="none" anchor="ct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074B822-C0D4-4550-AE41-91EFAC6287CB}" type="slidenum">
              <a:rPr lang="tr-TR"/>
              <a:pPr/>
              <a:t>27</a:t>
            </a:fld>
            <a:endParaRPr lang="tr-TR"/>
          </a:p>
        </p:txBody>
      </p:sp>
      <p:sp>
        <p:nvSpPr>
          <p:cNvPr id="14338" name="Rectangle 2"/>
          <p:cNvSpPr txBox="1">
            <a:spLocks noGrp="1" noRot="1" noChangeAspect="1" noChangeArrowheads="1" noTextEdit="1"/>
          </p:cNvSpPr>
          <p:nvPr>
            <p:ph type="sldImg"/>
          </p:nvPr>
        </p:nvSpPr>
        <p:spPr>
          <a:xfrm>
            <a:off x="1143000" y="695325"/>
            <a:ext cx="4568825" cy="3425825"/>
          </a:xfrm>
          <a:ln/>
        </p:spPr>
      </p:sp>
      <p:sp>
        <p:nvSpPr>
          <p:cNvPr id="14339" name="Rectangle 3"/>
          <p:cNvSpPr txBox="1">
            <a:spLocks noGrp="1" noChangeArrowheads="1"/>
          </p:cNvSpPr>
          <p:nvPr>
            <p:ph type="body" idx="1"/>
          </p:nvPr>
        </p:nvSpPr>
        <p:spPr>
          <a:xfrm>
            <a:off x="685800" y="4343400"/>
            <a:ext cx="5484813" cy="4037013"/>
          </a:xfrm>
          <a:ln/>
        </p:spPr>
        <p:txBody>
          <a:bodyPr wrap="none" anchor="ct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0C15E946-FF3D-4F57-8098-878B2E5B9C9D}" type="datetimeFigureOut">
              <a:rPr lang="en-US" smtClean="0"/>
              <a:pPr/>
              <a:t>11/3/2007</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452DDEC1-D2A3-435E-A5B1-7CC4EAC53DA2}" type="slidenum">
              <a:rPr lang="en-US" smtClean="0"/>
              <a:pPr/>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C15E946-FF3D-4F57-8098-878B2E5B9C9D}" type="datetimeFigureOut">
              <a:rPr lang="en-US" smtClean="0"/>
              <a:pPr/>
              <a:t>11/3/2007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2DDEC1-D2A3-435E-A5B1-7CC4EAC53DA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C15E946-FF3D-4F57-8098-878B2E5B9C9D}" type="datetimeFigureOut">
              <a:rPr lang="en-US" smtClean="0"/>
              <a:pPr/>
              <a:t>11/3/2007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2DDEC1-D2A3-435E-A5B1-7CC4EAC53DA2}"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245225"/>
            <a:ext cx="2133600" cy="476250"/>
          </a:xfrm>
        </p:spPr>
        <p:txBody>
          <a:bodyPr/>
          <a:lstStyle>
            <a:lvl1pPr>
              <a:defRPr/>
            </a:lvl1pPr>
          </a:lstStyle>
          <a:p>
            <a:endParaRPr lang="tr-TR"/>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tr-TR"/>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F3158248-66D4-4086-A05C-19B80905D1B7}" type="slidenum">
              <a:rPr lang="tr-TR"/>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0C15E946-FF3D-4F57-8098-878B2E5B9C9D}" type="datetimeFigureOut">
              <a:rPr lang="en-US" smtClean="0"/>
              <a:pPr/>
              <a:t>11/3/2007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2DDEC1-D2A3-435E-A5B1-7CC4EAC53DA2}" type="slidenum">
              <a:rPr lang="en-US" smtClean="0"/>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0C15E946-FF3D-4F57-8098-878B2E5B9C9D}" type="datetimeFigureOut">
              <a:rPr lang="en-US" smtClean="0"/>
              <a:pPr/>
              <a:t>11/3/2007</a:t>
            </a:fld>
            <a:endParaRPr lang="en-US"/>
          </a:p>
        </p:txBody>
      </p:sp>
      <p:sp>
        <p:nvSpPr>
          <p:cNvPr id="5" name="Footer Placeholder 4"/>
          <p:cNvSpPr>
            <a:spLocks noGrp="1"/>
          </p:cNvSpPr>
          <p:nvPr>
            <p:ph type="ftr" sz="quarter" idx="11"/>
          </p:nvPr>
        </p:nvSpPr>
        <p:spPr>
          <a:xfrm>
            <a:off x="800100" y="6172200"/>
            <a:ext cx="4000500" cy="457200"/>
          </a:xfrm>
        </p:spPr>
        <p:txBody>
          <a:bodyPr/>
          <a:lstStyle/>
          <a:p>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452DDEC1-D2A3-435E-A5B1-7CC4EAC53DA2}"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0C15E946-FF3D-4F57-8098-878B2E5B9C9D}" type="datetimeFigureOut">
              <a:rPr lang="en-US" smtClean="0"/>
              <a:pPr/>
              <a:t>11/3/2007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2DDEC1-D2A3-435E-A5B1-7CC4EAC53DA2}" type="slidenum">
              <a:rPr lang="en-US" smtClean="0"/>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0C15E946-FF3D-4F57-8098-878B2E5B9C9D}" type="datetimeFigureOut">
              <a:rPr lang="en-US" smtClean="0"/>
              <a:pPr/>
              <a:t>11/3/2007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52DDEC1-D2A3-435E-A5B1-7CC4EAC53DA2}" type="slidenum">
              <a:rPr lang="en-US" smtClean="0"/>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0C15E946-FF3D-4F57-8098-878B2E5B9C9D}" type="datetimeFigureOut">
              <a:rPr lang="en-US" smtClean="0"/>
              <a:pPr/>
              <a:t>11/3/2007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52DDEC1-D2A3-435E-A5B1-7CC4EAC53DA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15E946-FF3D-4F57-8098-878B2E5B9C9D}" type="datetimeFigureOut">
              <a:rPr lang="en-US" smtClean="0"/>
              <a:pPr/>
              <a:t>11/3/2007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52DDEC1-D2A3-435E-A5B1-7CC4EAC53DA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0C15E946-FF3D-4F57-8098-878B2E5B9C9D}" type="datetimeFigureOut">
              <a:rPr lang="en-US" smtClean="0"/>
              <a:pPr/>
              <a:t>11/3/2007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2DDEC1-D2A3-435E-A5B1-7CC4EAC53DA2}" type="slidenum">
              <a:rPr lang="en-US" smtClean="0"/>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0C15E946-FF3D-4F57-8098-878B2E5B9C9D}" type="datetimeFigureOut">
              <a:rPr lang="en-US" smtClean="0"/>
              <a:pPr/>
              <a:t>11/3/2007</a:t>
            </a:fld>
            <a:endParaRPr lang="en-US"/>
          </a:p>
        </p:txBody>
      </p:sp>
      <p:sp>
        <p:nvSpPr>
          <p:cNvPr id="6" name="Footer Placeholder 5"/>
          <p:cNvSpPr>
            <a:spLocks noGrp="1"/>
          </p:cNvSpPr>
          <p:nvPr>
            <p:ph type="ftr" sz="quarter" idx="11"/>
          </p:nvPr>
        </p:nvSpPr>
        <p:spPr>
          <a:xfrm>
            <a:off x="914400" y="6172200"/>
            <a:ext cx="3886200" cy="457200"/>
          </a:xfrm>
        </p:spPr>
        <p:txBody>
          <a:bodyPr/>
          <a:lstStyle/>
          <a:p>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452DDEC1-D2A3-435E-A5B1-7CC4EAC53DA2}" type="slidenum">
              <a:rPr lang="en-US" smtClean="0"/>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0C15E946-FF3D-4F57-8098-878B2E5B9C9D}" type="datetimeFigureOut">
              <a:rPr lang="en-US" smtClean="0"/>
              <a:pPr/>
              <a:t>11/3/2007</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452DDEC1-D2A3-435E-A5B1-7CC4EAC53DA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NUL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control" Target="../activeX/activeX1.xml"/><Relationship Id="rId1" Type="http://schemas.openxmlformats.org/officeDocument/2006/relationships/vmlDrawing" Target="../drawings/vmlDrawing1.vml"/></Relationships>
</file>

<file path=ppt/slides/_rels/slide27.xml.rels><?xml version="1.0" encoding="UTF-8" standalone="yes"?>
<Relationships xmlns="http://schemas.openxmlformats.org/package/2006/relationships"><Relationship Id="rId3" Type="http://schemas.openxmlformats.org/officeDocument/2006/relationships/hyperlink" Target="http://www.cocuksepeti.com/images/7011-b.gif"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sp>
        <p:nvSpPr>
          <p:cNvPr id="4" name="Title 1"/>
          <p:cNvSpPr txBox="1">
            <a:spLocks/>
          </p:cNvSpPr>
          <p:nvPr/>
        </p:nvSpPr>
        <p:spPr>
          <a:xfrm>
            <a:off x="428596" y="214290"/>
            <a:ext cx="8229600" cy="1470025"/>
          </a:xfrm>
          <a:prstGeom prst="rect">
            <a:avLst/>
          </a:prstGeom>
          <a:solidFill>
            <a:srgbClr val="FFC000"/>
          </a:solidFill>
          <a:ln>
            <a:solidFill>
              <a:srgbClr val="FF6600"/>
            </a:solidFill>
          </a:ln>
        </p:spPr>
        <p:txBody>
          <a:bodyPr bIns="91440" anchor="b" anchorCtr="0">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8000" b="1" i="0" u="none" strike="noStrike" kern="1200" cap="none" spc="0" normalizeH="0" baseline="0" noProof="0" smtClean="0">
                <a:ln w="12700">
                  <a:solidFill>
                    <a:srgbClr val="7030A0"/>
                  </a:solidFill>
                </a:ln>
                <a:solidFill>
                  <a:srgbClr val="FF6600"/>
                </a:solidFill>
                <a:effectLst>
                  <a:glow rad="63500">
                    <a:schemeClr val="accent1">
                      <a:satMod val="175000"/>
                      <a:alpha val="40000"/>
                    </a:schemeClr>
                  </a:glow>
                  <a:outerShdw blurRad="50800" dist="38100" dir="8100000" algn="tr" rotWithShape="0">
                    <a:prstClr val="black">
                      <a:alpha val="40000"/>
                    </a:prstClr>
                  </a:outerShdw>
                </a:effectLst>
                <a:uLnTx/>
                <a:uFillTx/>
                <a:latin typeface="Batik Regular" pitchFamily="2" charset="0"/>
                <a:ea typeface="+mj-ea"/>
                <a:cs typeface="+mj-cs"/>
              </a:rPr>
              <a:t>METUGEM '07</a:t>
            </a:r>
            <a:endParaRPr kumimoji="0" lang="en-US" sz="8000" b="1" i="0" u="none" strike="noStrike" kern="1200" cap="none" spc="0" normalizeH="0" baseline="0" noProof="0">
              <a:ln w="12700">
                <a:solidFill>
                  <a:srgbClr val="7030A0"/>
                </a:solidFill>
              </a:ln>
              <a:solidFill>
                <a:srgbClr val="FF6600"/>
              </a:solidFill>
              <a:effectLst>
                <a:glow rad="63500">
                  <a:schemeClr val="accent1">
                    <a:satMod val="175000"/>
                    <a:alpha val="40000"/>
                  </a:schemeClr>
                </a:glow>
                <a:outerShdw blurRad="50800" dist="38100" dir="8100000" algn="tr" rotWithShape="0">
                  <a:prstClr val="black">
                    <a:alpha val="40000"/>
                  </a:prstClr>
                </a:outerShdw>
              </a:effectLst>
              <a:uLnTx/>
              <a:uFillTx/>
              <a:latin typeface="Batik Regular" pitchFamily="2" charset="0"/>
              <a:ea typeface="+mj-ea"/>
              <a:cs typeface="+mj-cs"/>
            </a:endParaRPr>
          </a:p>
        </p:txBody>
      </p:sp>
      <p:sp>
        <p:nvSpPr>
          <p:cNvPr id="5" name="AutoShape 2" descr="http://wowturkey.com/tr44/CenkCelik_odtuhavadan004.jpg"/>
          <p:cNvSpPr>
            <a:spLocks noChangeAspect="1" noChangeArrowheads="1"/>
          </p:cNvSpPr>
          <p:nvPr/>
        </p:nvSpPr>
        <p:spPr bwMode="auto">
          <a:xfrm>
            <a:off x="12382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7" name="TextBox 6"/>
          <p:cNvSpPr txBox="1"/>
          <p:nvPr/>
        </p:nvSpPr>
        <p:spPr>
          <a:xfrm>
            <a:off x="5072066" y="6143644"/>
            <a:ext cx="3500462" cy="369332"/>
          </a:xfrm>
          <a:prstGeom prst="rect">
            <a:avLst/>
          </a:prstGeom>
          <a:noFill/>
        </p:spPr>
        <p:txBody>
          <a:bodyPr wrap="square" rtlCol="0">
            <a:spAutoFit/>
          </a:bodyPr>
          <a:lstStyle/>
          <a:p>
            <a:r>
              <a:rPr lang="en-US" i="1" dirty="0" smtClean="0"/>
              <a:t>Middle East Technical University</a:t>
            </a:r>
            <a:endParaRPr lang="en-US" i="1" dirty="0"/>
          </a:p>
        </p:txBody>
      </p:sp>
      <p:pic>
        <p:nvPicPr>
          <p:cNvPr id="34817" name="Picture 1" descr="C:\Users\koray\Desktop\resm.jpg"/>
          <p:cNvPicPr>
            <a:picLocks noChangeAspect="1" noChangeArrowheads="1"/>
          </p:cNvPicPr>
          <p:nvPr/>
        </p:nvPicPr>
        <p:blipFill>
          <a:blip r:embed="rId2"/>
          <a:srcRect/>
          <a:stretch>
            <a:fillRect/>
          </a:stretch>
        </p:blipFill>
        <p:spPr bwMode="auto">
          <a:xfrm>
            <a:off x="1857356" y="1785926"/>
            <a:ext cx="6286544" cy="4714908"/>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381000" y="2590800"/>
            <a:ext cx="8229600" cy="1143000"/>
          </a:xfrm>
        </p:spPr>
        <p:txBody>
          <a:bodyPr/>
          <a:lstStyle/>
          <a:p>
            <a:r>
              <a:rPr lang="tr-TR" smtClean="0"/>
              <a:t>Chase Simulator</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tr-TR" smtClean="0"/>
              <a:t>Aim</a:t>
            </a:r>
          </a:p>
        </p:txBody>
      </p:sp>
      <p:sp>
        <p:nvSpPr>
          <p:cNvPr id="7171" name="Content Placeholder 2"/>
          <p:cNvSpPr>
            <a:spLocks noGrp="1"/>
          </p:cNvSpPr>
          <p:nvPr>
            <p:ph idx="1"/>
          </p:nvPr>
        </p:nvSpPr>
        <p:spPr>
          <a:xfrm>
            <a:off x="457200" y="1600200"/>
            <a:ext cx="8229600" cy="1066800"/>
          </a:xfrm>
        </p:spPr>
        <p:txBody>
          <a:bodyPr/>
          <a:lstStyle/>
          <a:p>
            <a:r>
              <a:rPr lang="tr-TR" smtClean="0"/>
              <a:t>To create 2 kinds of invader cells that compete on lawn of neutral cells</a:t>
            </a:r>
          </a:p>
        </p:txBody>
      </p:sp>
      <p:pic>
        <p:nvPicPr>
          <p:cNvPr id="7172" name="Picture 2" descr="Image:ChaseI.jpg"/>
          <p:cNvPicPr>
            <a:picLocks noChangeAspect="1" noChangeArrowheads="1"/>
          </p:cNvPicPr>
          <p:nvPr/>
        </p:nvPicPr>
        <p:blipFill>
          <a:blip r:embed="rId3"/>
          <a:srcRect/>
          <a:stretch>
            <a:fillRect/>
          </a:stretch>
        </p:blipFill>
        <p:spPr bwMode="auto">
          <a:xfrm>
            <a:off x="990600" y="2971800"/>
            <a:ext cx="7151688" cy="3124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40" descr="mech chase.jpg"/>
          <p:cNvPicPr>
            <a:picLocks noChangeAspect="1"/>
          </p:cNvPicPr>
          <p:nvPr/>
        </p:nvPicPr>
        <p:blipFill>
          <a:blip r:embed="rId2"/>
          <a:srcRect b="10388"/>
          <a:stretch>
            <a:fillRect/>
          </a:stretch>
        </p:blipFill>
        <p:spPr bwMode="auto">
          <a:xfrm>
            <a:off x="1143000" y="838200"/>
            <a:ext cx="6934200" cy="5791200"/>
          </a:xfrm>
          <a:prstGeom prst="rect">
            <a:avLst/>
          </a:prstGeom>
          <a:noFill/>
          <a:ln w="9525">
            <a:noFill/>
            <a:miter lim="800000"/>
            <a:headEnd/>
            <a:tailEnd/>
          </a:ln>
        </p:spPr>
      </p:pic>
      <p:cxnSp>
        <p:nvCxnSpPr>
          <p:cNvPr id="57" name="Straight Connector 56"/>
          <p:cNvCxnSpPr/>
          <p:nvPr/>
        </p:nvCxnSpPr>
        <p:spPr>
          <a:xfrm rot="5400000" flipH="1" flipV="1">
            <a:off x="989013" y="4876800"/>
            <a:ext cx="1068388"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1524000" y="4343400"/>
            <a:ext cx="990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a:off x="2401094" y="4456906"/>
            <a:ext cx="228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10800000">
            <a:off x="2362200" y="4572000"/>
            <a:ext cx="304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5400000">
            <a:off x="2362201" y="5562600"/>
            <a:ext cx="152400" cy="3175"/>
          </a:xfrm>
          <a:prstGeom prst="line">
            <a:avLst/>
          </a:prstGeom>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0800000">
            <a:off x="2286000" y="5638800"/>
            <a:ext cx="304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0800000">
            <a:off x="1600200" y="5486400"/>
            <a:ext cx="8382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5400000" flipH="1" flipV="1">
            <a:off x="4418013" y="4876800"/>
            <a:ext cx="1068388"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4953000" y="4343400"/>
            <a:ext cx="990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5400000">
            <a:off x="5830094" y="4456906"/>
            <a:ext cx="228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10800000">
            <a:off x="5791200" y="4572000"/>
            <a:ext cx="304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5400000">
            <a:off x="5791201" y="5562600"/>
            <a:ext cx="152400" cy="3175"/>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10800000">
            <a:off x="5715000" y="5638800"/>
            <a:ext cx="304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10800000">
            <a:off x="4953000" y="5486400"/>
            <a:ext cx="9144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8209" name="TextBox 81"/>
          <p:cNvSpPr txBox="1">
            <a:spLocks noChangeArrowheads="1"/>
          </p:cNvSpPr>
          <p:nvPr/>
        </p:nvSpPr>
        <p:spPr bwMode="auto">
          <a:xfrm>
            <a:off x="3352800" y="304800"/>
            <a:ext cx="2125663" cy="584200"/>
          </a:xfrm>
          <a:prstGeom prst="rect">
            <a:avLst/>
          </a:prstGeom>
          <a:noFill/>
          <a:ln w="9525">
            <a:noFill/>
            <a:miter lim="800000"/>
            <a:headEnd/>
            <a:tailEnd/>
          </a:ln>
        </p:spPr>
        <p:txBody>
          <a:bodyPr wrap="none">
            <a:spAutoFit/>
          </a:bodyPr>
          <a:lstStyle/>
          <a:p>
            <a:r>
              <a:rPr lang="tr-TR" sz="3200">
                <a:latin typeface="Calibri" pitchFamily="34" charset="0"/>
              </a:rPr>
              <a:t>Mechanism</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314325"/>
            <a:ext cx="8229600" cy="1065213"/>
          </a:xfrm>
          <a:ln/>
        </p:spPr>
        <p:txBody>
          <a:bodyPr lIns="0" tIns="0" rIns="0" bIns="0"/>
          <a:lstStyle/>
          <a:p>
            <a:pPr defTabSz="407988">
              <a:lnSpc>
                <a:spcPct val="98000"/>
              </a:lnSpc>
              <a:buClr>
                <a:srgbClr val="000000"/>
              </a:buClr>
              <a:buSzPct val="45000"/>
              <a:buFont typeface="Wingdings" pitchFamily="2" charset="2"/>
              <a:buNone/>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pPr>
            <a:r>
              <a:rPr lang="en-GB" sz="4000" dirty="0">
                <a:solidFill>
                  <a:srgbClr val="000000"/>
                </a:solidFill>
                <a:latin typeface="DejaVu Sans" pitchFamily="16" charset="0"/>
              </a:rPr>
              <a:t>Metal Transporter</a:t>
            </a:r>
          </a:p>
        </p:txBody>
      </p:sp>
      <p:sp>
        <p:nvSpPr>
          <p:cNvPr id="3075" name="Rectangle 3"/>
          <p:cNvSpPr>
            <a:spLocks noGrp="1" noChangeArrowheads="1"/>
          </p:cNvSpPr>
          <p:nvPr>
            <p:ph type="subTitle" idx="4294967295"/>
          </p:nvPr>
        </p:nvSpPr>
        <p:spPr bwMode="auto">
          <a:xfrm>
            <a:off x="457200" y="1685925"/>
            <a:ext cx="8229600" cy="4446588"/>
          </a:xfrm>
          <a:prstGeom prst="rect">
            <a:avLst/>
          </a:prstGeom>
          <a:noFill/>
          <a:ln/>
        </p:spPr>
        <p:txBody>
          <a:bodyPr lIns="0" tIns="0" rIns="0" bIns="0" anchor="ctr"/>
          <a:lstStyle/>
          <a:p>
            <a:pPr marL="0" indent="0" algn="ctr">
              <a:buFontTx/>
              <a:buNone/>
            </a:pPr>
            <a:endParaRPr lang="en-US"/>
          </a:p>
        </p:txBody>
      </p:sp>
      <p:pic>
        <p:nvPicPr>
          <p:cNvPr id="3076" name="Picture 4"/>
          <p:cNvPicPr>
            <a:picLocks noChangeAspect="1" noChangeArrowheads="1"/>
          </p:cNvPicPr>
          <p:nvPr/>
        </p:nvPicPr>
        <p:blipFill>
          <a:blip r:embed="rId3"/>
          <a:srcRect/>
          <a:stretch>
            <a:fillRect/>
          </a:stretch>
        </p:blipFill>
        <p:spPr bwMode="auto">
          <a:xfrm>
            <a:off x="1960563" y="2286000"/>
            <a:ext cx="5183187" cy="3568700"/>
          </a:xfrm>
          <a:prstGeom prst="rect">
            <a:avLst/>
          </a:prstGeom>
          <a:noFill/>
          <a:ln w="9525">
            <a:noFill/>
            <a:round/>
            <a:headEnd/>
            <a:tailEnd/>
          </a:ln>
          <a:effec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293688"/>
            <a:ext cx="8232775" cy="1109662"/>
          </a:xfrm>
          <a:ln/>
        </p:spPr>
        <p:txBody>
          <a:bodyPr lIns="0" tIns="0" rIns="0" bIns="0"/>
          <a:lstStyle/>
          <a:p>
            <a:pPr defTabSz="449263">
              <a:lnSpc>
                <a:spcPct val="98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t>Metal-binding domains</a:t>
            </a:r>
          </a:p>
        </p:txBody>
      </p:sp>
      <p:sp>
        <p:nvSpPr>
          <p:cNvPr id="6147" name="Rectangle 3"/>
          <p:cNvSpPr>
            <a:spLocks noGrp="1" noChangeArrowheads="1"/>
          </p:cNvSpPr>
          <p:nvPr>
            <p:ph type="body" idx="1"/>
          </p:nvPr>
        </p:nvSpPr>
        <p:spPr>
          <a:xfrm>
            <a:off x="457200" y="1600200"/>
            <a:ext cx="8232775" cy="4446588"/>
          </a:xfrm>
          <a:ln/>
        </p:spPr>
        <p:txBody>
          <a:bodyPr lIns="0" tIns="0" rIns="0" bIns="0"/>
          <a:lstStyle/>
          <a:p>
            <a:pPr marL="430213" indent="-323850" defTabSz="449263">
              <a:lnSpc>
                <a:spcPct val="98000"/>
              </a:lnSpc>
              <a:buFontTx/>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a:t>eg. </a:t>
            </a:r>
            <a:r>
              <a:rPr lang="en-GB" b="1">
                <a:latin typeface="Palatino Linotype" pitchFamily="18" charset="0"/>
              </a:rPr>
              <a:t>CVNGCVPSK</a:t>
            </a:r>
          </a:p>
          <a:p>
            <a:pPr marL="430213" indent="-323850" defTabSz="449263">
              <a:lnSpc>
                <a:spcPct val="98000"/>
              </a:lnSpc>
              <a:buFontTx/>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a:t>for Mercury</a:t>
            </a:r>
          </a:p>
          <a:p>
            <a:pPr marL="430213" indent="-323850" defTabSz="449263">
              <a:lnSpc>
                <a:spcPct val="98000"/>
              </a:lnSpc>
              <a:buFontTx/>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en-GB"/>
          </a:p>
          <a:p>
            <a:pPr marL="430213" indent="-323850" defTabSz="449263">
              <a:lnSpc>
                <a:spcPct val="97000"/>
              </a:lnSpc>
              <a:buFontTx/>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en-GB"/>
          </a:p>
          <a:p>
            <a:pPr marL="430213" indent="-323850" defTabSz="449263">
              <a:lnSpc>
                <a:spcPct val="97000"/>
              </a:lnSpc>
              <a:buFontTx/>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a:t>Cu, Cd, Ag, Hg, Sb, Tl,</a:t>
            </a:r>
          </a:p>
          <a:p>
            <a:pPr marL="430213" indent="-323850" defTabSz="449263">
              <a:lnSpc>
                <a:spcPct val="97000"/>
              </a:lnSpc>
              <a:buFontTx/>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a:t>Zn, Co, As, Cr, Mb, Mg,</a:t>
            </a:r>
          </a:p>
          <a:p>
            <a:pPr marL="430213" indent="-323850" defTabSz="449263">
              <a:lnSpc>
                <a:spcPct val="97000"/>
              </a:lnSpc>
              <a:buFontTx/>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a:t>Fe, K, Te...</a:t>
            </a:r>
          </a:p>
        </p:txBody>
      </p:sp>
      <p:sp>
        <p:nvSpPr>
          <p:cNvPr id="6148" name="Rectangle 4"/>
          <p:cNvSpPr>
            <a:spLocks noChangeArrowheads="1"/>
          </p:cNvSpPr>
          <p:nvPr/>
        </p:nvSpPr>
        <p:spPr bwMode="auto">
          <a:xfrm>
            <a:off x="5537200" y="1633538"/>
            <a:ext cx="3117850" cy="4421187"/>
          </a:xfrm>
          <a:prstGeom prst="rect">
            <a:avLst/>
          </a:prstGeom>
          <a:blipFill dpi="0" rotWithShape="0">
            <a:blip r:embed="rId3"/>
            <a:srcRect/>
            <a:stretch>
              <a:fillRect/>
            </a:stretch>
          </a:blipFill>
          <a:ln w="9525">
            <a:noFill/>
            <a:round/>
            <a:headEnd/>
            <a:tailEnd/>
          </a:ln>
          <a:effectLst/>
        </p:spPr>
        <p:txBody>
          <a:bodyPr lIns="81639" tIns="40820" rIns="81639" bIns="40820" anchor="ctr" anchorCtr="1"/>
          <a:lstStyle/>
          <a:p>
            <a:pPr algn="ctr" defTabSz="407988" hangingPunct="0">
              <a:lnSpc>
                <a:spcPct val="98000"/>
              </a:lnSpc>
              <a:buClr>
                <a:srgbClr val="000000"/>
              </a:buClr>
              <a:buSzPct val="45000"/>
              <a:buFont typeface="Wingdings" pitchFamily="2" charset="2"/>
              <a:buNone/>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pPr>
            <a:r>
              <a:rPr lang="en-GB" sz="1600">
                <a:solidFill>
                  <a:srgbClr val="000000"/>
                </a:solidFill>
                <a:latin typeface="DejaVu Sans" pitchFamily="16" charset="0"/>
              </a:rPr>
              <a:t>F</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7200" y="333375"/>
            <a:ext cx="8232775" cy="1030288"/>
          </a:xfrm>
          <a:ln/>
        </p:spPr>
        <p:txBody>
          <a:bodyPr lIns="0" tIns="0" rIns="0" bIns="0"/>
          <a:lstStyle/>
          <a:p>
            <a:pPr defTabSz="449263">
              <a:lnSpc>
                <a:spcPct val="98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t>Bacteriorhodopsin</a:t>
            </a:r>
          </a:p>
        </p:txBody>
      </p:sp>
      <p:sp>
        <p:nvSpPr>
          <p:cNvPr id="8195" name="Rectangle 3"/>
          <p:cNvSpPr>
            <a:spLocks noGrp="1" noChangeArrowheads="1"/>
          </p:cNvSpPr>
          <p:nvPr>
            <p:ph type="body" idx="1"/>
          </p:nvPr>
        </p:nvSpPr>
        <p:spPr>
          <a:xfrm>
            <a:off x="457200" y="1600200"/>
            <a:ext cx="8232775" cy="4446588"/>
          </a:xfrm>
          <a:ln/>
        </p:spPr>
        <p:txBody>
          <a:bodyPr lIns="0" tIns="0" rIns="0" bIns="0"/>
          <a:lstStyle/>
          <a:p>
            <a:pPr marL="430213" indent="-323850" defTabSz="449263">
              <a:lnSpc>
                <a:spcPct val="98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a:t>Transmembrane protein</a:t>
            </a:r>
          </a:p>
          <a:p>
            <a:pPr marL="430213" indent="-323850" defTabSz="449263">
              <a:lnSpc>
                <a:spcPct val="97000"/>
              </a:lnSpc>
              <a:buFontTx/>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en-GB"/>
          </a:p>
          <a:p>
            <a:pPr marL="430213" indent="-323850" defTabSz="449263">
              <a:lnSpc>
                <a:spcPct val="97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a:t>Cis-trans isomerization</a:t>
            </a:r>
          </a:p>
          <a:p>
            <a:pPr marL="430213" indent="-323850" defTabSz="449263">
              <a:lnSpc>
                <a:spcPct val="97000"/>
              </a:lnSpc>
              <a:buFontTx/>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en-GB"/>
          </a:p>
          <a:p>
            <a:pPr marL="430213" indent="-323850" defTabSz="449263">
              <a:lnSpc>
                <a:spcPct val="97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a:t>Proton pumping</a:t>
            </a:r>
          </a:p>
        </p:txBody>
      </p:sp>
      <p:pic>
        <p:nvPicPr>
          <p:cNvPr id="8196" name="Picture 4"/>
          <p:cNvPicPr>
            <a:picLocks noChangeAspect="1" noChangeArrowheads="1"/>
          </p:cNvPicPr>
          <p:nvPr/>
        </p:nvPicPr>
        <p:blipFill>
          <a:blip r:embed="rId3"/>
          <a:srcRect/>
          <a:stretch>
            <a:fillRect/>
          </a:stretch>
        </p:blipFill>
        <p:spPr bwMode="auto">
          <a:xfrm>
            <a:off x="5773738" y="1633538"/>
            <a:ext cx="2881312" cy="4410075"/>
          </a:xfrm>
          <a:prstGeom prst="rect">
            <a:avLst/>
          </a:prstGeom>
          <a:noFill/>
          <a:ln w="9525">
            <a:noFill/>
            <a:round/>
            <a:headEnd/>
            <a:tailEnd/>
          </a:ln>
          <a:effec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28596" y="0"/>
            <a:ext cx="8229600" cy="1143000"/>
          </a:xfrm>
        </p:spPr>
        <p:txBody>
          <a:bodyPr/>
          <a:lstStyle/>
          <a:p>
            <a:r>
              <a:rPr lang="en-US" dirty="0" err="1" smtClean="0"/>
              <a:t>Phototaxis</a:t>
            </a:r>
            <a:endParaRPr lang="en-US" dirty="0"/>
          </a:p>
        </p:txBody>
      </p:sp>
      <p:pic>
        <p:nvPicPr>
          <p:cNvPr id="10243" name="Picture 3"/>
          <p:cNvPicPr>
            <a:picLocks noGrp="1" noChangeAspect="1" noChangeArrowheads="1"/>
          </p:cNvPicPr>
          <p:nvPr>
            <p:ph type="body" idx="1"/>
          </p:nvPr>
        </p:nvPicPr>
        <p:blipFill>
          <a:blip r:embed="rId2"/>
          <a:srcRect/>
          <a:stretch>
            <a:fillRect/>
          </a:stretch>
        </p:blipFill>
        <p:spPr>
          <a:xfrm>
            <a:off x="914400" y="1077913"/>
            <a:ext cx="7321550" cy="4524375"/>
          </a:xfrm>
          <a:noFill/>
          <a:ln/>
        </p:spPr>
      </p:pic>
      <p:pic>
        <p:nvPicPr>
          <p:cNvPr id="10244" name="Picture 4"/>
          <p:cNvPicPr>
            <a:picLocks noChangeAspect="1" noChangeArrowheads="1"/>
          </p:cNvPicPr>
          <p:nvPr/>
        </p:nvPicPr>
        <p:blipFill>
          <a:blip r:embed="rId3"/>
          <a:srcRect l="7140" t="63527" r="60739" b="-1051"/>
          <a:stretch>
            <a:fillRect/>
          </a:stretch>
        </p:blipFill>
        <p:spPr bwMode="auto">
          <a:xfrm>
            <a:off x="1371600" y="3951288"/>
            <a:ext cx="2351088" cy="1698625"/>
          </a:xfrm>
          <a:prstGeom prst="rect">
            <a:avLst/>
          </a:prstGeom>
          <a:noFill/>
          <a:ln w="9525">
            <a:noFill/>
            <a:round/>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path" presetSubtype="0" accel="50000" decel="50000" fill="hold" nodeType="clickEffect">
                                  <p:stCondLst>
                                    <p:cond delay="0"/>
                                  </p:stCondLst>
                                  <p:childTnLst>
                                    <p:animMotion origin="layout" path="M -4.16667E-6 4.32007E-6 L 0.20504 -0.17808 " pathEditMode="relative" rAng="0" ptsTypes="AA">
                                      <p:cBhvr>
                                        <p:cTn id="6" dur="2000" fill="hold"/>
                                        <p:tgtEl>
                                          <p:spTgt spid="10244"/>
                                        </p:tgtEl>
                                        <p:attrNameLst>
                                          <p:attrName>ppt_x</p:attrName>
                                          <p:attrName>ppt_y</p:attrName>
                                        </p:attrNameLst>
                                      </p:cBhvr>
                                      <p:rCtr x="102" y="-89"/>
                                    </p:animMotion>
                                  </p:childTnLst>
                                </p:cTn>
                              </p:par>
                              <p:par>
                                <p:cTn id="7" presetID="6" presetClass="emph" presetSubtype="0" fill="hold" nodeType="withEffect">
                                  <p:stCondLst>
                                    <p:cond delay="0"/>
                                  </p:stCondLst>
                                  <p:childTnLst>
                                    <p:animScale>
                                      <p:cBhvr>
                                        <p:cTn id="8" dur="2000" fill="hold"/>
                                        <p:tgtEl>
                                          <p:spTgt spid="10244"/>
                                        </p:tgtEl>
                                      </p:cBhvr>
                                      <p:by x="250000" y="250000"/>
                                    </p:animScale>
                                  </p:childTnLst>
                                </p:cTn>
                              </p:par>
                              <p:par>
                                <p:cTn id="9" presetID="4" presetClass="exit" presetSubtype="16" fill="hold" nodeType="withEffect">
                                  <p:stCondLst>
                                    <p:cond delay="0"/>
                                  </p:stCondLst>
                                  <p:childTnLst>
                                    <p:animEffect transition="out" filter="box(in)">
                                      <p:cBhvr>
                                        <p:cTn id="10" dur="500"/>
                                        <p:tgtEl>
                                          <p:spTgt spid="10243"/>
                                        </p:tgtEl>
                                      </p:cBhvr>
                                    </p:animEffect>
                                    <p:set>
                                      <p:cBhvr>
                                        <p:cTn id="11" dur="1" fill="hold">
                                          <p:stCondLst>
                                            <p:cond delay="499"/>
                                          </p:stCondLst>
                                        </p:cTn>
                                        <p:tgtEl>
                                          <p:spTgt spid="1024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57200" y="315913"/>
            <a:ext cx="8231188" cy="1063625"/>
          </a:xfrm>
          <a:ln/>
        </p:spPr>
        <p:txBody>
          <a:bodyPr lIns="0" tIns="0" rIns="0" bIns="0"/>
          <a:lstStyle/>
          <a:p>
            <a: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t>Fusion constructs for Phototaxis</a:t>
            </a:r>
          </a:p>
        </p:txBody>
      </p:sp>
      <p:sp>
        <p:nvSpPr>
          <p:cNvPr id="11267" name="Rectangle 3"/>
          <p:cNvSpPr>
            <a:spLocks noGrp="1" noChangeArrowheads="1"/>
          </p:cNvSpPr>
          <p:nvPr>
            <p:ph type="body" idx="1"/>
          </p:nvPr>
        </p:nvSpPr>
        <p:spPr>
          <a:xfrm>
            <a:off x="457200" y="1600200"/>
            <a:ext cx="8231188" cy="4445000"/>
          </a:xfrm>
          <a:ln/>
        </p:spPr>
        <p:txBody>
          <a:bodyPr lIns="0" tIns="0" rIns="0" bIns="0"/>
          <a:lstStyle/>
          <a:p>
            <a:endParaRPr lang="en-US"/>
          </a:p>
        </p:txBody>
      </p:sp>
      <p:sp>
        <p:nvSpPr>
          <p:cNvPr id="11268" name="Rectangle 4"/>
          <p:cNvSpPr>
            <a:spLocks noChangeArrowheads="1"/>
          </p:cNvSpPr>
          <p:nvPr/>
        </p:nvSpPr>
        <p:spPr bwMode="auto">
          <a:xfrm>
            <a:off x="654050" y="1439863"/>
            <a:ext cx="7854950" cy="4111625"/>
          </a:xfrm>
          <a:prstGeom prst="rect">
            <a:avLst/>
          </a:prstGeom>
          <a:blipFill dpi="0" rotWithShape="0">
            <a:blip r:embed="rId3"/>
            <a:srcRect/>
            <a:stretch>
              <a:fillRect/>
            </a:stretch>
          </a:blipFill>
          <a:ln w="9525">
            <a:noFill/>
            <a:round/>
            <a:headEnd/>
            <a:tailEnd/>
          </a:ln>
          <a:effectLst/>
        </p:spPr>
        <p:txBody>
          <a:bodyPr lIns="81639" tIns="40820" rIns="81639" bIns="40820" anchor="ctr" anchorCtr="1"/>
          <a:lstStyle/>
          <a:p>
            <a:pPr algn="ctr" defTabSz="407988" hangingPunct="0">
              <a:lnSpc>
                <a:spcPct val="95000"/>
              </a:lnSpc>
              <a:buClr>
                <a:srgbClr val="000000"/>
              </a:buClr>
              <a:buSzPct val="45000"/>
              <a:buFont typeface="Wingdings" pitchFamily="2" charset="2"/>
              <a:buNone/>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pPr>
            <a:endParaRPr lang="en-GB" sz="1600">
              <a:solidFill>
                <a:srgbClr val="000000"/>
              </a:solidFill>
              <a:latin typeface="DejaVu Sans" pitchFamily="16" charset="0"/>
            </a:endParaRPr>
          </a:p>
          <a:p>
            <a:pPr algn="ctr" defTabSz="407988" hangingPunct="0">
              <a:lnSpc>
                <a:spcPct val="95000"/>
              </a:lnSpc>
              <a:buClr>
                <a:srgbClr val="000000"/>
              </a:buClr>
              <a:buSzPct val="45000"/>
              <a:buFont typeface="Wingdings" pitchFamily="2" charset="2"/>
              <a:buNone/>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pPr>
            <a:endParaRPr lang="en-GB" sz="1600">
              <a:solidFill>
                <a:srgbClr val="000000"/>
              </a:solidFill>
              <a:latin typeface="DejaVu Sans" pitchFamily="16" charset="0"/>
            </a:endParaRPr>
          </a:p>
          <a:p>
            <a:pPr algn="ctr" defTabSz="407988" hangingPunct="0">
              <a:lnSpc>
                <a:spcPct val="95000"/>
              </a:lnSpc>
              <a:buClr>
                <a:srgbClr val="000000"/>
              </a:buClr>
              <a:buSzPct val="45000"/>
              <a:buFont typeface="Wingdings" pitchFamily="2" charset="2"/>
              <a:buNone/>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pPr>
            <a:endParaRPr lang="en-GB" sz="1600">
              <a:solidFill>
                <a:srgbClr val="000000"/>
              </a:solidFill>
              <a:latin typeface="DejaVu Sans" pitchFamily="16" charset="0"/>
            </a:endParaRPr>
          </a:p>
          <a:p>
            <a:pPr algn="ctr" defTabSz="407988" hangingPunct="0">
              <a:lnSpc>
                <a:spcPct val="95000"/>
              </a:lnSpc>
              <a:buClr>
                <a:srgbClr val="000000"/>
              </a:buClr>
              <a:buSzPct val="45000"/>
              <a:buFont typeface="Wingdings" pitchFamily="2" charset="2"/>
              <a:buNone/>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pPr>
            <a:endParaRPr lang="en-GB" sz="1600">
              <a:solidFill>
                <a:srgbClr val="000000"/>
              </a:solidFill>
              <a:latin typeface="DejaVu Sans" pitchFamily="16" charset="0"/>
            </a:endParaRPr>
          </a:p>
          <a:p>
            <a:pPr algn="ctr" defTabSz="407988" hangingPunct="0">
              <a:lnSpc>
                <a:spcPct val="95000"/>
              </a:lnSpc>
              <a:buClr>
                <a:srgbClr val="000000"/>
              </a:buClr>
              <a:buSzPct val="45000"/>
              <a:buFont typeface="Wingdings" pitchFamily="2" charset="2"/>
              <a:buNone/>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pPr>
            <a:endParaRPr lang="en-GB" sz="1600">
              <a:solidFill>
                <a:srgbClr val="000000"/>
              </a:solidFill>
              <a:latin typeface="DejaVu Sans" pitchFamily="16" charset="0"/>
            </a:endParaRPr>
          </a:p>
          <a:p>
            <a:pPr algn="ctr" defTabSz="407988" hangingPunct="0">
              <a:lnSpc>
                <a:spcPct val="95000"/>
              </a:lnSpc>
              <a:buClr>
                <a:srgbClr val="000000"/>
              </a:buClr>
              <a:buSzPct val="45000"/>
              <a:buFont typeface="Wingdings" pitchFamily="2" charset="2"/>
              <a:buNone/>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pPr>
            <a:endParaRPr lang="en-GB" sz="1600">
              <a:solidFill>
                <a:srgbClr val="000000"/>
              </a:solidFill>
              <a:latin typeface="DejaVu Sans" pitchFamily="16" charset="0"/>
            </a:endParaRPr>
          </a:p>
          <a:p>
            <a:pPr algn="ctr" defTabSz="407988" hangingPunct="0">
              <a:lnSpc>
                <a:spcPct val="95000"/>
              </a:lnSpc>
              <a:buClr>
                <a:srgbClr val="000000"/>
              </a:buClr>
              <a:buSzPct val="45000"/>
              <a:buFont typeface="Wingdings" pitchFamily="2" charset="2"/>
              <a:buNone/>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pPr>
            <a:endParaRPr lang="en-GB" sz="1600">
              <a:solidFill>
                <a:srgbClr val="000000"/>
              </a:solidFill>
              <a:latin typeface="DejaVu Sans" pitchFamily="16" charset="0"/>
            </a:endParaRPr>
          </a:p>
          <a:p>
            <a:pPr algn="ctr" defTabSz="407988" hangingPunct="0">
              <a:lnSpc>
                <a:spcPct val="95000"/>
              </a:lnSpc>
              <a:buClr>
                <a:srgbClr val="000000"/>
              </a:buClr>
              <a:buSzPct val="45000"/>
              <a:buFont typeface="Wingdings" pitchFamily="2" charset="2"/>
              <a:buNone/>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pPr>
            <a:endParaRPr lang="en-GB" sz="1600">
              <a:solidFill>
                <a:srgbClr val="000000"/>
              </a:solidFill>
              <a:latin typeface="DejaVu Sans" pitchFamily="16" charset="0"/>
            </a:endParaRPr>
          </a:p>
          <a:p>
            <a:pPr algn="ctr" defTabSz="407988" hangingPunct="0">
              <a:lnSpc>
                <a:spcPct val="95000"/>
              </a:lnSpc>
              <a:buClr>
                <a:srgbClr val="000000"/>
              </a:buClr>
              <a:buSzPct val="45000"/>
              <a:buFont typeface="Wingdings" pitchFamily="2" charset="2"/>
              <a:buNone/>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pPr>
            <a:endParaRPr lang="en-GB" sz="1600">
              <a:solidFill>
                <a:srgbClr val="000000"/>
              </a:solidFill>
              <a:latin typeface="DejaVu Sans" pitchFamily="16" charset="0"/>
            </a:endParaRPr>
          </a:p>
          <a:p>
            <a:pPr algn="ctr" defTabSz="407988" hangingPunct="0">
              <a:lnSpc>
                <a:spcPct val="95000"/>
              </a:lnSpc>
              <a:buClr>
                <a:srgbClr val="000000"/>
              </a:buClr>
              <a:buSzPct val="45000"/>
              <a:buFont typeface="Wingdings" pitchFamily="2" charset="2"/>
              <a:buNone/>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pPr>
            <a:endParaRPr lang="en-GB" sz="1600">
              <a:solidFill>
                <a:srgbClr val="000000"/>
              </a:solidFill>
              <a:latin typeface="DejaVu Sans" pitchFamily="16" charset="0"/>
            </a:endParaRPr>
          </a:p>
          <a:p>
            <a:pPr algn="ctr" defTabSz="407988" hangingPunct="0">
              <a:lnSpc>
                <a:spcPct val="95000"/>
              </a:lnSpc>
              <a:buClr>
                <a:srgbClr val="000000"/>
              </a:buClr>
              <a:buSzPct val="45000"/>
              <a:buFont typeface="Wingdings" pitchFamily="2" charset="2"/>
              <a:buNone/>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pPr>
            <a:endParaRPr lang="en-GB" sz="1600">
              <a:solidFill>
                <a:srgbClr val="000000"/>
              </a:solidFill>
              <a:latin typeface="DejaVu Sans" pitchFamily="16" charset="0"/>
            </a:endParaRPr>
          </a:p>
          <a:p>
            <a:pPr algn="ctr" defTabSz="407988" hangingPunct="0">
              <a:lnSpc>
                <a:spcPct val="95000"/>
              </a:lnSpc>
              <a:buClr>
                <a:srgbClr val="000000"/>
              </a:buClr>
              <a:buSzPct val="45000"/>
              <a:buFont typeface="Wingdings" pitchFamily="2" charset="2"/>
              <a:buNone/>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pPr>
            <a:endParaRPr lang="en-GB" sz="1600">
              <a:solidFill>
                <a:srgbClr val="000000"/>
              </a:solidFill>
              <a:latin typeface="DejaVu Sans" pitchFamily="16" charset="0"/>
            </a:endParaRPr>
          </a:p>
          <a:p>
            <a:pPr algn="ctr" defTabSz="407988" hangingPunct="0">
              <a:lnSpc>
                <a:spcPct val="95000"/>
              </a:lnSpc>
              <a:buClr>
                <a:srgbClr val="000000"/>
              </a:buClr>
              <a:buSzPct val="45000"/>
              <a:buFont typeface="Wingdings" pitchFamily="2" charset="2"/>
              <a:buNone/>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pPr>
            <a:endParaRPr lang="en-GB" sz="1600">
              <a:solidFill>
                <a:srgbClr val="000000"/>
              </a:solidFill>
              <a:latin typeface="DejaVu Sans" pitchFamily="16" charset="0"/>
            </a:endParaRPr>
          </a:p>
          <a:p>
            <a:pPr algn="ctr" defTabSz="407988" hangingPunct="0">
              <a:lnSpc>
                <a:spcPct val="95000"/>
              </a:lnSpc>
              <a:buClr>
                <a:srgbClr val="000000"/>
              </a:buClr>
              <a:buSzPct val="45000"/>
              <a:buFont typeface="Wingdings" pitchFamily="2" charset="2"/>
              <a:buNone/>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pPr>
            <a:endParaRPr lang="en-GB" sz="1600">
              <a:solidFill>
                <a:srgbClr val="000000"/>
              </a:solidFill>
              <a:latin typeface="DejaVu Sans" pitchFamily="16" charset="0"/>
            </a:endParaRPr>
          </a:p>
          <a:p>
            <a:pPr algn="ctr" defTabSz="407988" hangingPunct="0">
              <a:lnSpc>
                <a:spcPct val="95000"/>
              </a:lnSpc>
              <a:buClr>
                <a:srgbClr val="000000"/>
              </a:buClr>
              <a:buSzPct val="45000"/>
              <a:buFont typeface="Wingdings" pitchFamily="2" charset="2"/>
              <a:buNone/>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pPr>
            <a:endParaRPr lang="en-GB" sz="1600">
              <a:solidFill>
                <a:srgbClr val="000000"/>
              </a:solidFill>
              <a:latin typeface="DejaVu Sans" pitchFamily="16" charset="0"/>
            </a:endParaRPr>
          </a:p>
          <a:p>
            <a:pPr algn="ctr" defTabSz="407988" hangingPunct="0">
              <a:lnSpc>
                <a:spcPct val="95000"/>
              </a:lnSpc>
              <a:buClr>
                <a:srgbClr val="000000"/>
              </a:buClr>
              <a:buSzPct val="45000"/>
              <a:buFont typeface="Wingdings" pitchFamily="2" charset="2"/>
              <a:buNone/>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pPr>
            <a:endParaRPr lang="en-GB" sz="1600">
              <a:solidFill>
                <a:srgbClr val="000000"/>
              </a:solidFill>
              <a:latin typeface="DejaVu Sans" pitchFamily="16" charset="0"/>
            </a:endParaRPr>
          </a:p>
          <a:p>
            <a:pPr algn="ctr" defTabSz="407988" hangingPunct="0">
              <a:lnSpc>
                <a:spcPct val="95000"/>
              </a:lnSpc>
              <a:buClr>
                <a:srgbClr val="000000"/>
              </a:buClr>
              <a:buSzPct val="45000"/>
              <a:buFont typeface="Wingdings" pitchFamily="2" charset="2"/>
              <a:buNone/>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pPr>
            <a:endParaRPr lang="en-GB" sz="1600">
              <a:solidFill>
                <a:srgbClr val="000000"/>
              </a:solidFill>
              <a:latin typeface="DejaVu Sans" pitchFamily="16" charset="0"/>
            </a:endParaRPr>
          </a:p>
          <a:p>
            <a:pPr algn="ctr" defTabSz="407988" hangingPunct="0">
              <a:lnSpc>
                <a:spcPct val="95000"/>
              </a:lnSpc>
              <a:buClr>
                <a:srgbClr val="000000"/>
              </a:buClr>
              <a:buSzPct val="45000"/>
              <a:buFont typeface="Wingdings" pitchFamily="2" charset="2"/>
              <a:buNone/>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pPr>
            <a:endParaRPr lang="en-GB" sz="1600">
              <a:solidFill>
                <a:srgbClr val="000000"/>
              </a:solidFill>
              <a:latin typeface="DejaVu Sans" pitchFamily="16" charset="0"/>
            </a:endParaRPr>
          </a:p>
          <a:p>
            <a:pPr algn="ctr" defTabSz="407988" hangingPunct="0">
              <a:lnSpc>
                <a:spcPct val="95000"/>
              </a:lnSpc>
              <a:buClr>
                <a:srgbClr val="000000"/>
              </a:buClr>
              <a:buSzPct val="45000"/>
              <a:buFont typeface="Wingdings" pitchFamily="2" charset="2"/>
              <a:buNone/>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pPr>
            <a:endParaRPr lang="en-GB" sz="1600">
              <a:solidFill>
                <a:srgbClr val="000000"/>
              </a:solidFill>
              <a:latin typeface="DejaVu Sans" pitchFamily="16" charset="0"/>
            </a:endParaRPr>
          </a:p>
          <a:p>
            <a:pPr algn="ctr" defTabSz="407988" hangingPunct="0">
              <a:lnSpc>
                <a:spcPct val="95000"/>
              </a:lnSpc>
              <a:buClr>
                <a:srgbClr val="000000"/>
              </a:buClr>
              <a:buSzPct val="45000"/>
              <a:buFont typeface="Wingdings" pitchFamily="2" charset="2"/>
              <a:buNone/>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pPr>
            <a:endParaRPr lang="en-GB" sz="1600">
              <a:solidFill>
                <a:srgbClr val="000000"/>
              </a:solidFill>
              <a:latin typeface="DejaVu Sans" pitchFamily="16" charset="0"/>
            </a:endParaRPr>
          </a:p>
          <a:p>
            <a:pPr algn="ctr" defTabSz="407988" hangingPunct="0">
              <a:lnSpc>
                <a:spcPct val="95000"/>
              </a:lnSpc>
              <a:buClr>
                <a:srgbClr val="000000"/>
              </a:buClr>
              <a:buSzPct val="45000"/>
              <a:buFont typeface="Wingdings" pitchFamily="2" charset="2"/>
              <a:buNone/>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pPr>
            <a:endParaRPr lang="en-GB" sz="1600">
              <a:solidFill>
                <a:srgbClr val="000000"/>
              </a:solidFill>
              <a:latin typeface="DejaVu Sans" pitchFamily="16" charset="0"/>
            </a:endParaRPr>
          </a:p>
          <a:p>
            <a:pPr algn="ctr" defTabSz="407988" hangingPunct="0">
              <a:lnSpc>
                <a:spcPct val="95000"/>
              </a:lnSpc>
              <a:buClr>
                <a:srgbClr val="000000"/>
              </a:buClr>
              <a:buSzPct val="45000"/>
              <a:buFont typeface="Wingdings" pitchFamily="2" charset="2"/>
              <a:buNone/>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pPr>
            <a:r>
              <a:rPr lang="en-GB" sz="1600">
                <a:solidFill>
                  <a:srgbClr val="000000"/>
                </a:solidFill>
                <a:latin typeface="DejaVu Sans" pitchFamily="16" charset="0"/>
              </a:rPr>
              <a:t>Jung et al. (2001)</a:t>
            </a:r>
            <a:r>
              <a:rPr lang="ar-SA" sz="1600">
                <a:solidFill>
                  <a:srgbClr val="000000"/>
                </a:solidFill>
                <a:latin typeface="DejaVu Sans" pitchFamily="16" charset="0"/>
                <a:cs typeface="Arial" pitchFamily="34" charset="0"/>
              </a:rPr>
              <a:t>‏</a:t>
            </a:r>
            <a:endParaRPr lang="en-GB" sz="1600">
              <a:solidFill>
                <a:srgbClr val="000000"/>
              </a:solidFill>
              <a:latin typeface="DejaVu Sans" pitchFamily="16"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57158" y="1142984"/>
            <a:ext cx="3357586" cy="769441"/>
          </a:xfrm>
          <a:prstGeom prst="rect">
            <a:avLst/>
          </a:prstGeom>
          <a:ln>
            <a:solidFill>
              <a:srgbClr val="7030A0"/>
            </a:solidFill>
          </a:ln>
          <a:effectLst>
            <a:outerShdw blurRad="50800" dist="38100" dir="8100000" algn="t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200" dirty="0" smtClean="0"/>
              <a:t>Somebody (an undergrad) learned about synthetic biology</a:t>
            </a:r>
            <a:endParaRPr lang="en-US" sz="2200" dirty="0"/>
          </a:p>
        </p:txBody>
      </p:sp>
      <p:cxnSp>
        <p:nvCxnSpPr>
          <p:cNvPr id="8" name="Straight Arrow Connector 7"/>
          <p:cNvCxnSpPr/>
          <p:nvPr/>
        </p:nvCxnSpPr>
        <p:spPr>
          <a:xfrm>
            <a:off x="3857620" y="3070222"/>
            <a:ext cx="1785950" cy="1588"/>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9" name="TextBox 8"/>
          <p:cNvSpPr txBox="1"/>
          <p:nvPr/>
        </p:nvSpPr>
        <p:spPr>
          <a:xfrm>
            <a:off x="3929058" y="3171766"/>
            <a:ext cx="1714512" cy="400110"/>
          </a:xfrm>
          <a:prstGeom prst="rect">
            <a:avLst/>
          </a:prstGeom>
          <a:noFill/>
        </p:spPr>
        <p:txBody>
          <a:bodyPr wrap="square" rtlCol="0">
            <a:spAutoFit/>
          </a:bodyPr>
          <a:lstStyle/>
          <a:p>
            <a:r>
              <a:rPr lang="en-US" sz="2000" i="1" dirty="0" smtClean="0"/>
              <a:t>and told others…</a:t>
            </a:r>
            <a:endParaRPr lang="en-US" sz="2000" i="1" dirty="0"/>
          </a:p>
        </p:txBody>
      </p:sp>
      <p:sp>
        <p:nvSpPr>
          <p:cNvPr id="11" name="TextBox 10"/>
          <p:cNvSpPr txBox="1"/>
          <p:nvPr/>
        </p:nvSpPr>
        <p:spPr>
          <a:xfrm>
            <a:off x="5857884" y="2786058"/>
            <a:ext cx="2286016" cy="769441"/>
          </a:xfrm>
          <a:prstGeom prst="rect">
            <a:avLst/>
          </a:prstGeom>
          <a:ln>
            <a:solidFill>
              <a:srgbClr val="7030A0"/>
            </a:solidFill>
          </a:ln>
          <a:effectLst>
            <a:outerShdw blurRad="50800" dist="38100" dir="8100000" algn="t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200" dirty="0" smtClean="0"/>
              <a:t>They found out  iGEM’06</a:t>
            </a:r>
          </a:p>
        </p:txBody>
      </p:sp>
      <p:cxnSp>
        <p:nvCxnSpPr>
          <p:cNvPr id="13" name="Straight Arrow Connector 12"/>
          <p:cNvCxnSpPr/>
          <p:nvPr/>
        </p:nvCxnSpPr>
        <p:spPr>
          <a:xfrm rot="10800000" flipV="1">
            <a:off x="5857886" y="3643314"/>
            <a:ext cx="714379" cy="559362"/>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14" name="TextBox 13"/>
          <p:cNvSpPr txBox="1"/>
          <p:nvPr/>
        </p:nvSpPr>
        <p:spPr>
          <a:xfrm>
            <a:off x="6215074" y="3786190"/>
            <a:ext cx="2214578" cy="400110"/>
          </a:xfrm>
          <a:prstGeom prst="rect">
            <a:avLst/>
          </a:prstGeom>
          <a:noFill/>
        </p:spPr>
        <p:txBody>
          <a:bodyPr wrap="square" rtlCol="0">
            <a:spAutoFit/>
          </a:bodyPr>
          <a:lstStyle/>
          <a:p>
            <a:r>
              <a:rPr lang="en-US" sz="2000" i="1" dirty="0" smtClean="0"/>
              <a:t>and asked themselves…</a:t>
            </a:r>
            <a:endParaRPr lang="en-US" sz="2000" i="1" dirty="0"/>
          </a:p>
        </p:txBody>
      </p:sp>
      <p:sp>
        <p:nvSpPr>
          <p:cNvPr id="15" name="TextBox 14"/>
          <p:cNvSpPr txBox="1"/>
          <p:nvPr/>
        </p:nvSpPr>
        <p:spPr>
          <a:xfrm>
            <a:off x="3357554" y="4274114"/>
            <a:ext cx="2928958" cy="430887"/>
          </a:xfrm>
          <a:prstGeom prst="rect">
            <a:avLst/>
          </a:prstGeom>
          <a:ln>
            <a:solidFill>
              <a:srgbClr val="7030A0"/>
            </a:solidFill>
          </a:ln>
          <a:effectLst>
            <a:outerShdw blurRad="50800" dist="38100" dir="8100000" algn="t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200" dirty="0" smtClean="0"/>
              <a:t>Why aren’t we there?</a:t>
            </a:r>
            <a:endParaRPr lang="en-US" sz="2200" dirty="0"/>
          </a:p>
        </p:txBody>
      </p:sp>
      <p:cxnSp>
        <p:nvCxnSpPr>
          <p:cNvPr id="17" name="Straight Arrow Connector 16"/>
          <p:cNvCxnSpPr/>
          <p:nvPr/>
        </p:nvCxnSpPr>
        <p:spPr>
          <a:xfrm rot="5400000">
            <a:off x="4321967" y="5167089"/>
            <a:ext cx="785818" cy="1588"/>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20" name="TextBox 19"/>
          <p:cNvSpPr txBox="1"/>
          <p:nvPr/>
        </p:nvSpPr>
        <p:spPr>
          <a:xfrm>
            <a:off x="4714876" y="4929198"/>
            <a:ext cx="2643206" cy="400110"/>
          </a:xfrm>
          <a:prstGeom prst="rect">
            <a:avLst/>
          </a:prstGeom>
          <a:noFill/>
        </p:spPr>
        <p:txBody>
          <a:bodyPr wrap="square" rtlCol="0">
            <a:spAutoFit/>
          </a:bodyPr>
          <a:lstStyle/>
          <a:p>
            <a:r>
              <a:rPr lang="en-US" sz="2000" i="1" dirty="0" smtClean="0"/>
              <a:t>and they set up a team…</a:t>
            </a:r>
            <a:endParaRPr lang="en-US" sz="2000" i="1" dirty="0"/>
          </a:p>
        </p:txBody>
      </p:sp>
      <p:sp>
        <p:nvSpPr>
          <p:cNvPr id="21" name="TextBox 20"/>
          <p:cNvSpPr txBox="1"/>
          <p:nvPr/>
        </p:nvSpPr>
        <p:spPr>
          <a:xfrm>
            <a:off x="3143240" y="5763300"/>
            <a:ext cx="3357586" cy="707886"/>
          </a:xfrm>
          <a:prstGeom prst="rect">
            <a:avLst/>
          </a:prstGeom>
          <a:solidFill>
            <a:srgbClr val="FFC000"/>
          </a:solidFill>
          <a:ln w="38100">
            <a:solidFill>
              <a:srgbClr val="7030A0"/>
            </a:solidFill>
          </a:ln>
          <a:effectLst>
            <a:glow rad="228600">
              <a:schemeClr val="accent6">
                <a:satMod val="175000"/>
                <a:alpha val="40000"/>
              </a:schemeClr>
            </a:glow>
            <a:outerShdw blurRad="50800" dist="38100" dir="8100000" algn="t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4000" dirty="0" smtClean="0">
                <a:ln>
                  <a:solidFill>
                    <a:schemeClr val="tx1"/>
                  </a:solidFill>
                </a:ln>
                <a:solidFill>
                  <a:srgbClr val="FF6600"/>
                </a:solidFill>
                <a:effectLst>
                  <a:glow rad="101600">
                    <a:schemeClr val="accent2">
                      <a:satMod val="175000"/>
                      <a:alpha val="40000"/>
                    </a:schemeClr>
                  </a:glow>
                </a:effectLst>
              </a:rPr>
              <a:t>METUGEM ‘07</a:t>
            </a:r>
            <a:endParaRPr lang="en-US" sz="4000" dirty="0">
              <a:ln>
                <a:solidFill>
                  <a:schemeClr val="tx1"/>
                </a:solidFill>
              </a:ln>
              <a:solidFill>
                <a:srgbClr val="FF6600"/>
              </a:solidFill>
              <a:effectLst>
                <a:glow rad="101600">
                  <a:schemeClr val="accent2">
                    <a:satMod val="175000"/>
                    <a:alpha val="40000"/>
                  </a:schemeClr>
                </a:glow>
              </a:effectLst>
            </a:endParaRPr>
          </a:p>
        </p:txBody>
      </p:sp>
      <p:sp>
        <p:nvSpPr>
          <p:cNvPr id="22" name="TextBox 21"/>
          <p:cNvSpPr txBox="1"/>
          <p:nvPr/>
        </p:nvSpPr>
        <p:spPr>
          <a:xfrm>
            <a:off x="785786" y="2773916"/>
            <a:ext cx="2928958" cy="769441"/>
          </a:xfrm>
          <a:prstGeom prst="rect">
            <a:avLst/>
          </a:prstGeom>
          <a:ln>
            <a:solidFill>
              <a:srgbClr val="7030A0"/>
            </a:solidFill>
          </a:ln>
          <a:effectLst>
            <a:outerShdw blurRad="50800" dist="38100" dir="8100000" algn="t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200" dirty="0" smtClean="0"/>
              <a:t>Why nobody else around me know about it?</a:t>
            </a:r>
            <a:endParaRPr lang="en-US" sz="2200" dirty="0"/>
          </a:p>
        </p:txBody>
      </p:sp>
      <p:cxnSp>
        <p:nvCxnSpPr>
          <p:cNvPr id="31" name="Straight Arrow Connector 30"/>
          <p:cNvCxnSpPr/>
          <p:nvPr/>
        </p:nvCxnSpPr>
        <p:spPr>
          <a:xfrm rot="5400000">
            <a:off x="1821637" y="2321711"/>
            <a:ext cx="642942" cy="1588"/>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32" name="TextBox 31"/>
          <p:cNvSpPr txBox="1"/>
          <p:nvPr/>
        </p:nvSpPr>
        <p:spPr>
          <a:xfrm>
            <a:off x="2143108" y="2130974"/>
            <a:ext cx="2000264" cy="400110"/>
          </a:xfrm>
          <a:prstGeom prst="rect">
            <a:avLst/>
          </a:prstGeom>
          <a:noFill/>
        </p:spPr>
        <p:txBody>
          <a:bodyPr wrap="square" rtlCol="0">
            <a:spAutoFit/>
          </a:bodyPr>
          <a:lstStyle/>
          <a:p>
            <a:r>
              <a:rPr lang="en-US" sz="2000" i="1" dirty="0" smtClean="0"/>
              <a:t>and asked himself…</a:t>
            </a:r>
            <a:endParaRPr lang="en-US" sz="2000" i="1" dirty="0"/>
          </a:p>
        </p:txBody>
      </p:sp>
      <p:sp>
        <p:nvSpPr>
          <p:cNvPr id="33" name="TextBox 32"/>
          <p:cNvSpPr txBox="1"/>
          <p:nvPr/>
        </p:nvSpPr>
        <p:spPr>
          <a:xfrm>
            <a:off x="3500430" y="142852"/>
            <a:ext cx="2643206" cy="857256"/>
          </a:xfrm>
          <a:prstGeom prst="rect">
            <a:avLst/>
          </a:prstGeom>
          <a:noFill/>
        </p:spPr>
        <p:txBody>
          <a:bodyPr wrap="square" rtlCol="0">
            <a:spAutoFit/>
          </a:bodyPr>
          <a:lstStyle/>
          <a:p>
            <a:pPr algn="ctr"/>
            <a:r>
              <a:rPr lang="en-US" sz="5000" b="1" dirty="0" smtClean="0">
                <a:ln>
                  <a:solidFill>
                    <a:srgbClr val="FFC000"/>
                  </a:solidFill>
                </a:ln>
                <a:solidFill>
                  <a:srgbClr val="FF6600"/>
                </a:solidFill>
                <a:effectLst/>
              </a:rPr>
              <a:t>HOW</a:t>
            </a:r>
            <a:r>
              <a:rPr lang="en-US" sz="5000" b="1" dirty="0" smtClean="0">
                <a:ln>
                  <a:solidFill>
                    <a:srgbClr val="FFC000"/>
                  </a:solidFill>
                </a:ln>
                <a:solidFill>
                  <a:srgbClr val="FF6600"/>
                </a:solidFill>
                <a:effectLst>
                  <a:reflection blurRad="6350" stA="55000" endA="50" endPos="85000" dir="5400000" sy="-100000" algn="bl" rotWithShape="0"/>
                </a:effectLst>
              </a:rPr>
              <a:t> ?</a:t>
            </a:r>
            <a:endParaRPr lang="en-US" sz="5000" b="1" dirty="0">
              <a:ln>
                <a:solidFill>
                  <a:srgbClr val="FFC000"/>
                </a:solidFill>
              </a:ln>
              <a:solidFill>
                <a:srgbClr val="FF6600"/>
              </a:solidFill>
              <a:effectLst>
                <a:reflection blurRad="6350" stA="55000" endA="50" endPos="85000" dir="5400000" sy="-100000" algn="bl" rotWithShape="0"/>
              </a:effectLst>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tr-TR"/>
              <a:t>Stage 1</a:t>
            </a:r>
          </a:p>
        </p:txBody>
      </p:sp>
      <p:sp>
        <p:nvSpPr>
          <p:cNvPr id="12291" name="Rectangle 3"/>
          <p:cNvSpPr>
            <a:spLocks noGrp="1" noChangeArrowheads="1"/>
          </p:cNvSpPr>
          <p:nvPr>
            <p:ph type="body" idx="1"/>
          </p:nvPr>
        </p:nvSpPr>
        <p:spPr/>
        <p:txBody>
          <a:bodyPr/>
          <a:lstStyle/>
          <a:p>
            <a:endParaRPr lang="tr-TR"/>
          </a:p>
          <a:p>
            <a:endParaRPr lang="tr-TR"/>
          </a:p>
          <a:p>
            <a:endParaRPr lang="tr-TR"/>
          </a:p>
          <a:p>
            <a:endParaRPr lang="tr-TR"/>
          </a:p>
          <a:p>
            <a:endParaRPr lang="tr-TR"/>
          </a:p>
          <a:p>
            <a:endParaRPr lang="tr-TR"/>
          </a:p>
          <a:p>
            <a:endParaRPr lang="tr-TR"/>
          </a:p>
        </p:txBody>
      </p:sp>
      <p:pic>
        <p:nvPicPr>
          <p:cNvPr id="12292" name="Picture 4" descr="en1"/>
          <p:cNvPicPr>
            <a:picLocks noChangeAspect="1" noChangeArrowheads="1"/>
          </p:cNvPicPr>
          <p:nvPr/>
        </p:nvPicPr>
        <p:blipFill>
          <a:blip r:embed="rId2"/>
          <a:srcRect/>
          <a:stretch>
            <a:fillRect/>
          </a:stretch>
        </p:blipFill>
        <p:spPr bwMode="auto">
          <a:xfrm>
            <a:off x="542925" y="1747838"/>
            <a:ext cx="8058150" cy="3362325"/>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tr-TR"/>
              <a:t>Stage 2: Metal Binding</a:t>
            </a:r>
          </a:p>
        </p:txBody>
      </p:sp>
      <p:sp>
        <p:nvSpPr>
          <p:cNvPr id="13315" name="Rectangle 3"/>
          <p:cNvSpPr>
            <a:spLocks noGrp="1" noChangeArrowheads="1"/>
          </p:cNvSpPr>
          <p:nvPr>
            <p:ph type="body" idx="1"/>
          </p:nvPr>
        </p:nvSpPr>
        <p:spPr/>
        <p:txBody>
          <a:bodyPr/>
          <a:lstStyle/>
          <a:p>
            <a:endParaRPr lang="en-US"/>
          </a:p>
        </p:txBody>
      </p:sp>
      <p:pic>
        <p:nvPicPr>
          <p:cNvPr id="13316" name="Picture 4" descr="en2"/>
          <p:cNvPicPr>
            <a:picLocks noChangeAspect="1" noChangeArrowheads="1"/>
          </p:cNvPicPr>
          <p:nvPr/>
        </p:nvPicPr>
        <p:blipFill>
          <a:blip r:embed="rId2"/>
          <a:srcRect/>
          <a:stretch>
            <a:fillRect/>
          </a:stretch>
        </p:blipFill>
        <p:spPr bwMode="auto">
          <a:xfrm>
            <a:off x="542925" y="1747838"/>
            <a:ext cx="8058150" cy="3362325"/>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tr-TR"/>
              <a:t>Stage 3: Moving towards light</a:t>
            </a:r>
          </a:p>
        </p:txBody>
      </p:sp>
      <p:sp>
        <p:nvSpPr>
          <p:cNvPr id="14339" name="Rectangle 3"/>
          <p:cNvSpPr>
            <a:spLocks noGrp="1" noChangeArrowheads="1"/>
          </p:cNvSpPr>
          <p:nvPr>
            <p:ph type="body" idx="1"/>
          </p:nvPr>
        </p:nvSpPr>
        <p:spPr/>
        <p:txBody>
          <a:bodyPr/>
          <a:lstStyle/>
          <a:p>
            <a:endParaRPr lang="en-US"/>
          </a:p>
        </p:txBody>
      </p:sp>
      <p:pic>
        <p:nvPicPr>
          <p:cNvPr id="14340" name="Picture 4" descr="2"/>
          <p:cNvPicPr>
            <a:picLocks noChangeAspect="1" noChangeArrowheads="1"/>
          </p:cNvPicPr>
          <p:nvPr/>
        </p:nvPicPr>
        <p:blipFill>
          <a:blip r:embed="rId2"/>
          <a:srcRect/>
          <a:stretch>
            <a:fillRect/>
          </a:stretch>
        </p:blipFill>
        <p:spPr bwMode="auto">
          <a:xfrm>
            <a:off x="552450" y="1762125"/>
            <a:ext cx="8039100" cy="3333750"/>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tr-TR" sz="4000"/>
              <a:t>Stage 4. Reaching to destination</a:t>
            </a:r>
          </a:p>
        </p:txBody>
      </p:sp>
      <p:sp>
        <p:nvSpPr>
          <p:cNvPr id="15363" name="Rectangle 3"/>
          <p:cNvSpPr>
            <a:spLocks noGrp="1" noChangeArrowheads="1"/>
          </p:cNvSpPr>
          <p:nvPr>
            <p:ph type="body" idx="1"/>
          </p:nvPr>
        </p:nvSpPr>
        <p:spPr/>
        <p:txBody>
          <a:bodyPr/>
          <a:lstStyle/>
          <a:p>
            <a:endParaRPr lang="en-US"/>
          </a:p>
        </p:txBody>
      </p:sp>
      <p:pic>
        <p:nvPicPr>
          <p:cNvPr id="15364" name="Picture 4" descr="3"/>
          <p:cNvPicPr>
            <a:picLocks noChangeAspect="1" noChangeArrowheads="1"/>
          </p:cNvPicPr>
          <p:nvPr/>
        </p:nvPicPr>
        <p:blipFill>
          <a:blip r:embed="rId2"/>
          <a:srcRect/>
          <a:stretch>
            <a:fillRect/>
          </a:stretch>
        </p:blipFill>
        <p:spPr bwMode="auto">
          <a:xfrm>
            <a:off x="684213" y="1916113"/>
            <a:ext cx="7848600" cy="3100387"/>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tr-TR"/>
              <a:t>Stage 5: Releasing metal ions</a:t>
            </a:r>
          </a:p>
        </p:txBody>
      </p:sp>
      <p:sp>
        <p:nvSpPr>
          <p:cNvPr id="16387" name="Rectangle 3"/>
          <p:cNvSpPr>
            <a:spLocks noGrp="1" noChangeArrowheads="1"/>
          </p:cNvSpPr>
          <p:nvPr>
            <p:ph type="body" idx="1"/>
          </p:nvPr>
        </p:nvSpPr>
        <p:spPr/>
        <p:txBody>
          <a:bodyPr/>
          <a:lstStyle/>
          <a:p>
            <a:endParaRPr lang="en-US"/>
          </a:p>
        </p:txBody>
      </p:sp>
      <p:pic>
        <p:nvPicPr>
          <p:cNvPr id="16388" name="Picture 4" descr="4"/>
          <p:cNvPicPr>
            <a:picLocks noChangeAspect="1" noChangeArrowheads="1"/>
          </p:cNvPicPr>
          <p:nvPr/>
        </p:nvPicPr>
        <p:blipFill>
          <a:blip r:embed="rId2"/>
          <a:srcRect/>
          <a:stretch>
            <a:fillRect/>
          </a:stretch>
        </p:blipFill>
        <p:spPr bwMode="auto">
          <a:xfrm>
            <a:off x="481013" y="1938338"/>
            <a:ext cx="8181975" cy="2981325"/>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tr-TR"/>
              <a:t>Stage 6: Returning…</a:t>
            </a:r>
          </a:p>
        </p:txBody>
      </p:sp>
      <p:sp>
        <p:nvSpPr>
          <p:cNvPr id="17411" name="Rectangle 3"/>
          <p:cNvSpPr>
            <a:spLocks noGrp="1" noChangeArrowheads="1"/>
          </p:cNvSpPr>
          <p:nvPr>
            <p:ph type="body" idx="1"/>
          </p:nvPr>
        </p:nvSpPr>
        <p:spPr/>
        <p:txBody>
          <a:bodyPr/>
          <a:lstStyle/>
          <a:p>
            <a:endParaRPr lang="en-US"/>
          </a:p>
        </p:txBody>
      </p:sp>
      <p:pic>
        <p:nvPicPr>
          <p:cNvPr id="17412" name="Picture 4" descr="5"/>
          <p:cNvPicPr>
            <a:picLocks noChangeAspect="1" noChangeArrowheads="1"/>
          </p:cNvPicPr>
          <p:nvPr/>
        </p:nvPicPr>
        <p:blipFill>
          <a:blip r:embed="rId2"/>
          <a:srcRect/>
          <a:stretch>
            <a:fillRect/>
          </a:stretch>
        </p:blipFill>
        <p:spPr bwMode="auto">
          <a:xfrm>
            <a:off x="827088" y="1906588"/>
            <a:ext cx="7272337" cy="2890837"/>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ontrols>
      <p:control spid="1026" name="ShockwaveFlash1" r:id="rId2" imgW="0" imgH="0"/>
    </p:controls>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28596" y="214290"/>
            <a:ext cx="8231188" cy="1063625"/>
          </a:xfrm>
          <a:ln/>
        </p:spPr>
        <p:txBody>
          <a:bodyPr lIns="0" tIns="0" rIns="0" bIns="0"/>
          <a:lstStyle/>
          <a:p>
            <a: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dirty="0"/>
              <a:t>References</a:t>
            </a:r>
          </a:p>
        </p:txBody>
      </p:sp>
      <p:sp>
        <p:nvSpPr>
          <p:cNvPr id="13315" name="Rectangle 3"/>
          <p:cNvSpPr>
            <a:spLocks noGrp="1" noChangeArrowheads="1"/>
          </p:cNvSpPr>
          <p:nvPr>
            <p:ph type="body" idx="1"/>
          </p:nvPr>
        </p:nvSpPr>
        <p:spPr>
          <a:xfrm>
            <a:off x="488950" y="1163638"/>
            <a:ext cx="8229600" cy="5702300"/>
          </a:xfrm>
          <a:ln/>
        </p:spPr>
        <p:txBody>
          <a:bodyPr lIns="0" tIns="0" rIns="0" bIns="0"/>
          <a:lstStyle/>
          <a:p>
            <a:pPr marL="430213" indent="-323850" defTabSz="449263">
              <a:lnSpc>
                <a:spcPct val="93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1800">
                <a:latin typeface="Times New Roman" pitchFamily="18" charset="0"/>
              </a:rPr>
              <a:t>In silico identiﬁcation of putative metal binding motifs, Richard Thilakaraj, Krishnan Raghunathan, Sharmila Anishetty and Gautam Pennathur, 2007 Bioinformatics, Vol. 23 no. 3, pages 267–271</a:t>
            </a:r>
          </a:p>
          <a:p>
            <a:pPr marL="430213" indent="-323850" defTabSz="449263">
              <a:lnSpc>
                <a:spcPct val="90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1800">
                <a:latin typeface="Times New Roman" pitchFamily="18" charset="0"/>
              </a:rPr>
              <a:t> An Archaeal Photosignal-Transducing Module Mediates Phototaxis in </a:t>
            </a:r>
            <a:r>
              <a:rPr lang="en-GB" sz="1800" i="1">
                <a:latin typeface="Times New Roman" pitchFamily="18" charset="0"/>
              </a:rPr>
              <a:t>Escherichia coli</a:t>
            </a:r>
            <a:r>
              <a:rPr lang="en-GB" sz="1800">
                <a:latin typeface="Times New Roman" pitchFamily="18" charset="0"/>
              </a:rPr>
              <a:t>, Kwang-Hwan Jung, Elena N. Spudich, Vishwa D. Trivedi, and John L. Spudich, 2001, Journal of Bacteriology,Vol 183 No:21, p. 6365–6371</a:t>
            </a:r>
          </a:p>
          <a:p>
            <a:pPr marL="430213" indent="-323850" defTabSz="449263">
              <a:lnSpc>
                <a:spcPct val="90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1800">
                <a:latin typeface="Times New Roman" pitchFamily="18" charset="0"/>
              </a:rPr>
              <a:t>Engineering the</a:t>
            </a:r>
            <a:r>
              <a:rPr lang="en-GB" sz="1800" i="1">
                <a:latin typeface="Times New Roman" pitchFamily="18" charset="0"/>
              </a:rPr>
              <a:t> Escherichia coli</a:t>
            </a:r>
            <a:r>
              <a:rPr lang="en-GB" sz="1800">
                <a:latin typeface="Times New Roman" pitchFamily="18" charset="0"/>
              </a:rPr>
              <a:t> outer membrane protein OmpC for metal bioadsorption, Norberto Cruz, Sylvie Le Borgne, Georgina Hern´andez-Ch´avez, Guillermo Gosset, Fernando Valle &amp; Francisco Bolivar, 2000, Biotechnology Letters 22: 623–629</a:t>
            </a:r>
          </a:p>
          <a:p>
            <a:pPr marL="430213" indent="-323850" defTabSz="449263">
              <a:lnSpc>
                <a:spcPct val="90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1800">
                <a:latin typeface="Times New Roman" pitchFamily="18" charset="0"/>
              </a:rPr>
              <a:t>Molecular basis of transmembrane signalling by sensory rhodopsin II–transducer complex, Valentin I. Gordeliy, Jorg Labahn, Rouslan Moukhametzianov, Rouslan Efremov, Joachim Granzin, Ramona Schlesinger,Georg Buldt, Tudor Savopol, Axel J. Scheidig, Johann P. Klare &amp; Martin Engelhard, 2002, Nature, Vol 419, 484-486</a:t>
            </a:r>
          </a:p>
          <a:p>
            <a:pPr marL="430213" indent="-323850" defTabSz="449263">
              <a:lnSpc>
                <a:spcPct val="90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1800">
                <a:latin typeface="Times New Roman" pitchFamily="18" charset="0"/>
              </a:rPr>
              <a:t>Genetic cloning and functional expression in </a:t>
            </a:r>
            <a:r>
              <a:rPr lang="en-GB" sz="1800" i="1">
                <a:latin typeface="Times New Roman" pitchFamily="18" charset="0"/>
              </a:rPr>
              <a:t>Escherichia coli</a:t>
            </a:r>
            <a:r>
              <a:rPr lang="en-GB" sz="1800">
                <a:latin typeface="Times New Roman" pitchFamily="18" charset="0"/>
              </a:rPr>
              <a:t> of an archaerhodopsin gene from </a:t>
            </a:r>
            <a:r>
              <a:rPr lang="en-GB" sz="1800" i="1">
                <a:latin typeface="Times New Roman" pitchFamily="18" charset="0"/>
              </a:rPr>
              <a:t>Halorubrum xinjiangens</a:t>
            </a:r>
            <a:r>
              <a:rPr lang="en-GB" sz="1800">
                <a:latin typeface="Times New Roman" pitchFamily="18" charset="0"/>
              </a:rPr>
              <a:t>, Jie Feng, Hong-Can Liu, Jin-Fang Chu,  Pei-Jin Zhou, Ji-An Tang Æ Shuang-Jiang Liu, 2005, Extremophiles, 10: 29-33</a:t>
            </a:r>
          </a:p>
          <a:p>
            <a:pPr marL="430213" indent="-323850" defTabSz="449263">
              <a:lnSpc>
                <a:spcPct val="90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1800">
                <a:latin typeface="Times New Roman" pitchFamily="18" charset="0"/>
                <a:hlinkClick r:id="rId3"/>
              </a:rPr>
              <a:t>http://www.cocuksepeti.com/images/7011-b.gif</a:t>
            </a:r>
          </a:p>
          <a:p>
            <a:pPr marL="430213" indent="-323850" defTabSz="449263">
              <a:lnSpc>
                <a:spcPct val="90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en-GB" sz="1800">
              <a:latin typeface="Times New Roman" pitchFamily="18"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a:t>What have we learnt?</a:t>
            </a:r>
            <a:endParaRPr lang="tr-TR"/>
          </a:p>
        </p:txBody>
      </p:sp>
      <p:sp>
        <p:nvSpPr>
          <p:cNvPr id="9219" name="Rectangle 3"/>
          <p:cNvSpPr>
            <a:spLocks noGrp="1" noChangeArrowheads="1"/>
          </p:cNvSpPr>
          <p:nvPr>
            <p:ph type="body" idx="1"/>
          </p:nvPr>
        </p:nvSpPr>
        <p:spPr/>
        <p:txBody>
          <a:bodyPr/>
          <a:lstStyle/>
          <a:p>
            <a:pPr lvl="1">
              <a:lnSpc>
                <a:spcPct val="90000"/>
              </a:lnSpc>
              <a:buFont typeface="Wingdings" pitchFamily="2" charset="2"/>
              <a:buChar char="Ø"/>
            </a:pPr>
            <a:r>
              <a:rPr lang="en-US" sz="2400" u="sng"/>
              <a:t>Organizational manners:</a:t>
            </a:r>
          </a:p>
          <a:p>
            <a:pPr>
              <a:lnSpc>
                <a:spcPct val="90000"/>
              </a:lnSpc>
              <a:buFont typeface="Calibri" pitchFamily="34" charset="0"/>
              <a:buChar char="*"/>
            </a:pPr>
            <a:r>
              <a:rPr lang="en-US" sz="2600"/>
              <a:t> starting a team, </a:t>
            </a:r>
          </a:p>
          <a:p>
            <a:pPr>
              <a:lnSpc>
                <a:spcPct val="90000"/>
              </a:lnSpc>
              <a:buFont typeface="Calibri" pitchFamily="34" charset="0"/>
              <a:buChar char="*"/>
            </a:pPr>
            <a:r>
              <a:rPr lang="en-US" sz="2600"/>
              <a:t>funding, </a:t>
            </a:r>
          </a:p>
          <a:p>
            <a:pPr>
              <a:lnSpc>
                <a:spcPct val="90000"/>
              </a:lnSpc>
              <a:buFont typeface="Calibri" pitchFamily="34" charset="0"/>
              <a:buChar char="*"/>
            </a:pPr>
            <a:r>
              <a:rPr lang="en-US" sz="2600"/>
              <a:t>preparing a whole money and time planning,</a:t>
            </a:r>
          </a:p>
          <a:p>
            <a:pPr>
              <a:lnSpc>
                <a:spcPct val="90000"/>
              </a:lnSpc>
              <a:buFont typeface="Calibri" pitchFamily="34" charset="0"/>
              <a:buChar char="*"/>
            </a:pPr>
            <a:r>
              <a:rPr lang="en-US" sz="2600"/>
              <a:t> ordering lab equipments and materials, </a:t>
            </a:r>
          </a:p>
          <a:p>
            <a:pPr lvl="1">
              <a:lnSpc>
                <a:spcPct val="90000"/>
              </a:lnSpc>
              <a:buFont typeface="Wingdings" pitchFamily="2" charset="2"/>
              <a:buChar char="Ø"/>
            </a:pPr>
            <a:r>
              <a:rPr lang="en-US" sz="2400" u="sng"/>
              <a:t>Biobrick Strategy:</a:t>
            </a:r>
          </a:p>
          <a:p>
            <a:pPr>
              <a:lnSpc>
                <a:spcPct val="90000"/>
              </a:lnSpc>
              <a:buFont typeface="Calibri" pitchFamily="34" charset="0"/>
              <a:buChar char="*"/>
            </a:pPr>
            <a:r>
              <a:rPr lang="en-US" sz="2600"/>
              <a:t>designing parts,</a:t>
            </a:r>
          </a:p>
          <a:p>
            <a:pPr>
              <a:lnSpc>
                <a:spcPct val="90000"/>
              </a:lnSpc>
              <a:buFont typeface="Calibri" pitchFamily="34" charset="0"/>
              <a:buChar char="*"/>
            </a:pPr>
            <a:r>
              <a:rPr lang="en-US" sz="2600"/>
              <a:t>using the wiki and the registry</a:t>
            </a:r>
          </a:p>
          <a:p>
            <a:pPr lvl="1">
              <a:lnSpc>
                <a:spcPct val="90000"/>
              </a:lnSpc>
              <a:buFont typeface="Wingdings" pitchFamily="2" charset="2"/>
              <a:buChar char="Ø"/>
            </a:pPr>
            <a:r>
              <a:rPr lang="en-US" sz="2400" u="sng"/>
              <a:t>Protocols:</a:t>
            </a:r>
          </a:p>
          <a:p>
            <a:pPr>
              <a:lnSpc>
                <a:spcPct val="90000"/>
              </a:lnSpc>
              <a:buFontTx/>
              <a:buNone/>
            </a:pPr>
            <a:r>
              <a:rPr lang="en-US" sz="2600"/>
              <a:t>	</a:t>
            </a:r>
            <a:r>
              <a:rPr lang="tr-TR" sz="2600"/>
              <a:t>practicing synthetic biology</a:t>
            </a:r>
            <a:endParaRPr lang="tr-TR" sz="200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928662" y="142852"/>
            <a:ext cx="7772400" cy="1143000"/>
          </a:xfrm>
        </p:spPr>
        <p:txBody>
          <a:bodyPr/>
          <a:lstStyle/>
          <a:p>
            <a:r>
              <a:rPr lang="en-US" dirty="0"/>
              <a:t>Special Thanks to:</a:t>
            </a:r>
            <a:endParaRPr lang="tr-TR" dirty="0"/>
          </a:p>
        </p:txBody>
      </p:sp>
      <p:sp>
        <p:nvSpPr>
          <p:cNvPr id="18435" name="Rectangle 3"/>
          <p:cNvSpPr>
            <a:spLocks noGrp="1" noChangeArrowheads="1"/>
          </p:cNvSpPr>
          <p:nvPr>
            <p:ph type="body" idx="1"/>
          </p:nvPr>
        </p:nvSpPr>
        <p:spPr>
          <a:xfrm>
            <a:off x="357158" y="1357298"/>
            <a:ext cx="8429684" cy="4572000"/>
          </a:xfrm>
        </p:spPr>
        <p:txBody>
          <a:bodyPr>
            <a:normAutofit/>
          </a:bodyPr>
          <a:lstStyle/>
          <a:p>
            <a:pPr>
              <a:lnSpc>
                <a:spcPct val="80000"/>
              </a:lnSpc>
            </a:pPr>
            <a:r>
              <a:rPr lang="en-US" sz="3000" dirty="0" smtClean="0"/>
              <a:t>SYNBIOCOMM and Sven PANKE</a:t>
            </a:r>
            <a:endParaRPr lang="tr-TR" sz="3000" dirty="0"/>
          </a:p>
          <a:p>
            <a:pPr>
              <a:lnSpc>
                <a:spcPct val="80000"/>
              </a:lnSpc>
            </a:pPr>
            <a:endParaRPr lang="en-US" sz="3000" dirty="0"/>
          </a:p>
          <a:p>
            <a:pPr>
              <a:lnSpc>
                <a:spcPct val="80000"/>
              </a:lnSpc>
            </a:pPr>
            <a:r>
              <a:rPr lang="en-US" sz="3000" dirty="0"/>
              <a:t>T</a:t>
            </a:r>
            <a:r>
              <a:rPr lang="tr-TR" sz="3000" dirty="0"/>
              <a:t>ÜBİTAK</a:t>
            </a:r>
          </a:p>
          <a:p>
            <a:pPr>
              <a:lnSpc>
                <a:spcPct val="80000"/>
              </a:lnSpc>
            </a:pPr>
            <a:endParaRPr lang="tr-TR" sz="3000" dirty="0"/>
          </a:p>
          <a:p>
            <a:pPr>
              <a:lnSpc>
                <a:spcPct val="80000"/>
              </a:lnSpc>
            </a:pPr>
            <a:r>
              <a:rPr lang="tr-TR" sz="3000" dirty="0"/>
              <a:t>METU</a:t>
            </a:r>
          </a:p>
          <a:p>
            <a:pPr>
              <a:lnSpc>
                <a:spcPct val="80000"/>
              </a:lnSpc>
            </a:pPr>
            <a:endParaRPr lang="tr-TR" sz="3000" dirty="0"/>
          </a:p>
          <a:p>
            <a:pPr>
              <a:lnSpc>
                <a:spcPct val="80000"/>
              </a:lnSpc>
            </a:pPr>
            <a:r>
              <a:rPr lang="tr-TR" sz="3000" dirty="0"/>
              <a:t>Gülay ÖZCENGİZ, Mahinur </a:t>
            </a:r>
            <a:r>
              <a:rPr lang="tr-TR" sz="3000" dirty="0" smtClean="0"/>
              <a:t>AKKAYA</a:t>
            </a:r>
            <a:r>
              <a:rPr lang="en-US" sz="3000" dirty="0" smtClean="0"/>
              <a:t> </a:t>
            </a:r>
            <a:r>
              <a:rPr lang="tr-TR" sz="3000" dirty="0" smtClean="0"/>
              <a:t>and</a:t>
            </a:r>
            <a:r>
              <a:rPr lang="en-US" sz="3000" dirty="0" smtClean="0"/>
              <a:t> </a:t>
            </a:r>
            <a:r>
              <a:rPr lang="tr-TR" sz="3000" dirty="0" smtClean="0"/>
              <a:t>Sertaç </a:t>
            </a:r>
            <a:r>
              <a:rPr lang="tr-TR" sz="3000" dirty="0"/>
              <a:t>ÖNDE</a:t>
            </a:r>
          </a:p>
          <a:p>
            <a:pPr>
              <a:lnSpc>
                <a:spcPct val="80000"/>
              </a:lnSpc>
            </a:pPr>
            <a:endParaRPr lang="tr-TR" sz="3000" dirty="0"/>
          </a:p>
          <a:p>
            <a:pPr>
              <a:lnSpc>
                <a:spcPct val="80000"/>
              </a:lnSpc>
            </a:pPr>
            <a:r>
              <a:rPr lang="tr-TR" sz="3000" dirty="0"/>
              <a:t>Pamela SILVER from HMS</a:t>
            </a:r>
            <a:endParaRPr lang="en-US" sz="3000" dirty="0"/>
          </a:p>
          <a:p>
            <a:pPr>
              <a:lnSpc>
                <a:spcPct val="80000"/>
              </a:lnSpc>
            </a:pPr>
            <a:endParaRPr lang="tr-TR" sz="24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85786" y="522912"/>
            <a:ext cx="2571768" cy="430887"/>
          </a:xfrm>
          <a:prstGeom prst="rect">
            <a:avLst/>
          </a:prstGeom>
          <a:noFill/>
        </p:spPr>
        <p:txBody>
          <a:bodyPr wrap="square" rtlCol="0">
            <a:spAutoFit/>
          </a:bodyPr>
          <a:lstStyle/>
          <a:p>
            <a:r>
              <a:rPr lang="en-US" sz="2200" i="1" dirty="0" smtClean="0"/>
              <a:t>But then…</a:t>
            </a:r>
            <a:endParaRPr lang="en-US" sz="2200" i="1" dirty="0"/>
          </a:p>
        </p:txBody>
      </p:sp>
      <p:cxnSp>
        <p:nvCxnSpPr>
          <p:cNvPr id="4" name="Straight Arrow Connector 3"/>
          <p:cNvCxnSpPr/>
          <p:nvPr/>
        </p:nvCxnSpPr>
        <p:spPr>
          <a:xfrm>
            <a:off x="2000232" y="737226"/>
            <a:ext cx="71438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3000364" y="380036"/>
            <a:ext cx="2928958" cy="769441"/>
          </a:xfrm>
          <a:prstGeom prst="rect">
            <a:avLst/>
          </a:prstGeom>
          <a:ln w="19050">
            <a:solidFill>
              <a:srgbClr val="FF0000"/>
            </a:solidFill>
          </a:ln>
          <a:effectLst>
            <a:glow rad="228600">
              <a:schemeClr val="accent1">
                <a:satMod val="175000"/>
                <a:alpha val="40000"/>
              </a:schemeClr>
            </a:glow>
            <a:outerShdw blurRad="50800" dist="38100" dir="8100000" algn="t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200" dirty="0" smtClean="0"/>
              <a:t>Not everything went as planned..!</a:t>
            </a:r>
            <a:endParaRPr lang="en-US" sz="2200" dirty="0"/>
          </a:p>
        </p:txBody>
      </p:sp>
      <p:cxnSp>
        <p:nvCxnSpPr>
          <p:cNvPr id="8" name="Straight Arrow Connector 7"/>
          <p:cNvCxnSpPr/>
          <p:nvPr/>
        </p:nvCxnSpPr>
        <p:spPr>
          <a:xfrm rot="5400000">
            <a:off x="3751257" y="1630201"/>
            <a:ext cx="785818"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4000496" y="1457254"/>
            <a:ext cx="2643206" cy="400110"/>
          </a:xfrm>
          <a:prstGeom prst="rect">
            <a:avLst/>
          </a:prstGeom>
          <a:noFill/>
        </p:spPr>
        <p:txBody>
          <a:bodyPr wrap="square" rtlCol="0">
            <a:spAutoFit/>
          </a:bodyPr>
          <a:lstStyle/>
          <a:p>
            <a:pPr algn="ctr"/>
            <a:r>
              <a:rPr lang="en-US" sz="2000" i="1" dirty="0" smtClean="0"/>
              <a:t>First time on our own…</a:t>
            </a:r>
            <a:endParaRPr lang="en-US" sz="2000" i="1" dirty="0"/>
          </a:p>
        </p:txBody>
      </p:sp>
      <p:sp>
        <p:nvSpPr>
          <p:cNvPr id="15" name="TextBox 14"/>
          <p:cNvSpPr txBox="1"/>
          <p:nvPr/>
        </p:nvSpPr>
        <p:spPr>
          <a:xfrm>
            <a:off x="3071802" y="2237424"/>
            <a:ext cx="2928958" cy="430887"/>
          </a:xfrm>
          <a:prstGeom prst="rect">
            <a:avLst/>
          </a:prstGeom>
          <a:ln w="19050">
            <a:solidFill>
              <a:srgbClr val="FF0000"/>
            </a:solidFill>
          </a:ln>
          <a:effectLst>
            <a:glow rad="101600">
              <a:schemeClr val="accent1">
                <a:satMod val="175000"/>
                <a:alpha val="40000"/>
              </a:schemeClr>
            </a:glow>
            <a:outerShdw blurRad="50800" dist="38100" dir="8100000" algn="t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200" dirty="0" smtClean="0"/>
              <a:t>We were inexperienced!</a:t>
            </a:r>
            <a:endParaRPr lang="en-US" sz="2200" dirty="0"/>
          </a:p>
        </p:txBody>
      </p:sp>
      <p:cxnSp>
        <p:nvCxnSpPr>
          <p:cNvPr id="17" name="Straight Arrow Connector 16"/>
          <p:cNvCxnSpPr/>
          <p:nvPr/>
        </p:nvCxnSpPr>
        <p:spPr>
          <a:xfrm rot="10800000" flipV="1">
            <a:off x="1857356" y="2808928"/>
            <a:ext cx="1214446" cy="57150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rot="5400000">
            <a:off x="4179885" y="3130399"/>
            <a:ext cx="642148" cy="79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6143636" y="2808928"/>
            <a:ext cx="1214446" cy="64294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6215074" y="3594746"/>
            <a:ext cx="2714644" cy="769441"/>
          </a:xfrm>
          <a:prstGeom prst="rect">
            <a:avLst/>
          </a:prstGeom>
          <a:ln w="19050">
            <a:solidFill>
              <a:srgbClr val="FF0000"/>
            </a:solidFill>
          </a:ln>
          <a:effectLst>
            <a:glow rad="228600">
              <a:schemeClr val="accent1">
                <a:satMod val="175000"/>
                <a:alpha val="40000"/>
              </a:schemeClr>
            </a:glow>
            <a:outerShdw blurRad="50800" dist="38100" dir="8100000" algn="t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200" dirty="0" smtClean="0"/>
              <a:t>The bureaucracy was taking so long;</a:t>
            </a:r>
            <a:endParaRPr lang="en-US" sz="2200" dirty="0"/>
          </a:p>
        </p:txBody>
      </p:sp>
      <p:sp>
        <p:nvSpPr>
          <p:cNvPr id="24" name="TextBox 23"/>
          <p:cNvSpPr txBox="1"/>
          <p:nvPr/>
        </p:nvSpPr>
        <p:spPr>
          <a:xfrm>
            <a:off x="3000364" y="3594746"/>
            <a:ext cx="3000396" cy="769441"/>
          </a:xfrm>
          <a:prstGeom prst="rect">
            <a:avLst/>
          </a:prstGeom>
          <a:ln w="19050">
            <a:solidFill>
              <a:srgbClr val="FF0000"/>
            </a:solidFill>
          </a:ln>
          <a:effectLst>
            <a:glow rad="228600">
              <a:schemeClr val="accent1">
                <a:satMod val="175000"/>
                <a:alpha val="40000"/>
              </a:schemeClr>
            </a:glow>
            <a:outerShdw blurRad="50800" dist="38100" dir="8100000" algn="t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200" dirty="0" smtClean="0"/>
              <a:t>Our schedule was not aligning with that of </a:t>
            </a:r>
            <a:r>
              <a:rPr lang="en-US" sz="2200" dirty="0" err="1" smtClean="0"/>
              <a:t>iGEM</a:t>
            </a:r>
            <a:r>
              <a:rPr lang="en-US" sz="2200" dirty="0" smtClean="0"/>
              <a:t>;</a:t>
            </a:r>
            <a:endParaRPr lang="en-US" sz="2200" dirty="0"/>
          </a:p>
        </p:txBody>
      </p:sp>
      <p:sp>
        <p:nvSpPr>
          <p:cNvPr id="25" name="TextBox 24"/>
          <p:cNvSpPr txBox="1"/>
          <p:nvPr/>
        </p:nvSpPr>
        <p:spPr>
          <a:xfrm>
            <a:off x="214282" y="3594746"/>
            <a:ext cx="2571768" cy="769441"/>
          </a:xfrm>
          <a:prstGeom prst="rect">
            <a:avLst/>
          </a:prstGeom>
          <a:ln w="19050">
            <a:solidFill>
              <a:srgbClr val="FF0000"/>
            </a:solidFill>
          </a:ln>
          <a:effectLst>
            <a:glow rad="228600">
              <a:schemeClr val="accent1">
                <a:satMod val="175000"/>
                <a:alpha val="40000"/>
              </a:schemeClr>
            </a:glow>
            <a:outerShdw blurRad="50800" dist="38100" dir="8100000" algn="t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200" dirty="0" smtClean="0"/>
              <a:t>Nobody else around us knew about SB;</a:t>
            </a:r>
            <a:endParaRPr lang="en-US" sz="2200" dirty="0"/>
          </a:p>
        </p:txBody>
      </p:sp>
      <p:cxnSp>
        <p:nvCxnSpPr>
          <p:cNvPr id="28" name="Straight Arrow Connector 27"/>
          <p:cNvCxnSpPr/>
          <p:nvPr/>
        </p:nvCxnSpPr>
        <p:spPr>
          <a:xfrm rot="5400000">
            <a:off x="1143373" y="4714487"/>
            <a:ext cx="427834"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71374" y="5023506"/>
            <a:ext cx="2643238" cy="707886"/>
          </a:xfrm>
          <a:prstGeom prst="rect">
            <a:avLst/>
          </a:prstGeom>
          <a:noFill/>
        </p:spPr>
        <p:txBody>
          <a:bodyPr wrap="square" rtlCol="0">
            <a:spAutoFit/>
          </a:bodyPr>
          <a:lstStyle/>
          <a:p>
            <a:pPr algn="ctr">
              <a:buFont typeface="Arial" pitchFamily="34" charset="0"/>
              <a:buChar char="•"/>
            </a:pPr>
            <a:r>
              <a:rPr lang="en-US" dirty="0" smtClean="0"/>
              <a:t> </a:t>
            </a:r>
            <a:r>
              <a:rPr lang="en-US" sz="2000" dirty="0" smtClean="0"/>
              <a:t>Educating ourselves</a:t>
            </a:r>
          </a:p>
          <a:p>
            <a:pPr algn="ctr">
              <a:buFont typeface="Arial" pitchFamily="34" charset="0"/>
              <a:buChar char="•"/>
            </a:pPr>
            <a:r>
              <a:rPr lang="en-US" sz="2000" dirty="0" smtClean="0"/>
              <a:t> Convincing others</a:t>
            </a:r>
            <a:endParaRPr lang="en-US" sz="2000" dirty="0"/>
          </a:p>
        </p:txBody>
      </p:sp>
      <p:sp>
        <p:nvSpPr>
          <p:cNvPr id="30" name="TextBox 29"/>
          <p:cNvSpPr txBox="1"/>
          <p:nvPr/>
        </p:nvSpPr>
        <p:spPr>
          <a:xfrm>
            <a:off x="642910" y="2783799"/>
            <a:ext cx="1928826" cy="430887"/>
          </a:xfrm>
          <a:prstGeom prst="rect">
            <a:avLst/>
          </a:prstGeom>
          <a:noFill/>
        </p:spPr>
        <p:txBody>
          <a:bodyPr wrap="square" rtlCol="0">
            <a:spAutoFit/>
          </a:bodyPr>
          <a:lstStyle/>
          <a:p>
            <a:r>
              <a:rPr lang="en-US" sz="2200" b="1" dirty="0" smtClean="0">
                <a:solidFill>
                  <a:srgbClr val="7030A0"/>
                </a:solidFill>
              </a:rPr>
              <a:t>Information…</a:t>
            </a:r>
            <a:endParaRPr lang="en-US" sz="2200" b="1" dirty="0">
              <a:solidFill>
                <a:srgbClr val="7030A0"/>
              </a:solidFill>
            </a:endParaRPr>
          </a:p>
        </p:txBody>
      </p:sp>
      <p:sp>
        <p:nvSpPr>
          <p:cNvPr id="31" name="TextBox 30"/>
          <p:cNvSpPr txBox="1"/>
          <p:nvPr/>
        </p:nvSpPr>
        <p:spPr>
          <a:xfrm>
            <a:off x="3286116" y="2880366"/>
            <a:ext cx="1357322" cy="430887"/>
          </a:xfrm>
          <a:prstGeom prst="rect">
            <a:avLst/>
          </a:prstGeom>
          <a:noFill/>
        </p:spPr>
        <p:txBody>
          <a:bodyPr wrap="square" rtlCol="0">
            <a:spAutoFit/>
          </a:bodyPr>
          <a:lstStyle/>
          <a:p>
            <a:r>
              <a:rPr lang="en-US" sz="2200" b="1" dirty="0" smtClean="0">
                <a:solidFill>
                  <a:srgbClr val="7030A0"/>
                </a:solidFill>
              </a:rPr>
              <a:t>Timing…</a:t>
            </a:r>
            <a:endParaRPr lang="en-US" sz="2200" b="1" dirty="0">
              <a:solidFill>
                <a:srgbClr val="7030A0"/>
              </a:solidFill>
            </a:endParaRPr>
          </a:p>
        </p:txBody>
      </p:sp>
      <p:sp>
        <p:nvSpPr>
          <p:cNvPr id="32" name="TextBox 31"/>
          <p:cNvSpPr txBox="1"/>
          <p:nvPr/>
        </p:nvSpPr>
        <p:spPr>
          <a:xfrm>
            <a:off x="6572264" y="2714620"/>
            <a:ext cx="1428760" cy="430887"/>
          </a:xfrm>
          <a:prstGeom prst="rect">
            <a:avLst/>
          </a:prstGeom>
          <a:noFill/>
        </p:spPr>
        <p:txBody>
          <a:bodyPr wrap="square" rtlCol="0">
            <a:spAutoFit/>
          </a:bodyPr>
          <a:lstStyle/>
          <a:p>
            <a:r>
              <a:rPr lang="en-US" sz="2200" b="1" dirty="0" smtClean="0">
                <a:solidFill>
                  <a:srgbClr val="7030A0"/>
                </a:solidFill>
              </a:rPr>
              <a:t>Money…</a:t>
            </a:r>
            <a:endParaRPr lang="en-US" sz="2200" b="1" dirty="0">
              <a:solidFill>
                <a:srgbClr val="7030A0"/>
              </a:solidFill>
            </a:endParaRPr>
          </a:p>
        </p:txBody>
      </p:sp>
      <p:cxnSp>
        <p:nvCxnSpPr>
          <p:cNvPr id="34" name="Straight Arrow Connector 33"/>
          <p:cNvCxnSpPr/>
          <p:nvPr/>
        </p:nvCxnSpPr>
        <p:spPr>
          <a:xfrm rot="5400000">
            <a:off x="4287042" y="4665522"/>
            <a:ext cx="428628"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3071802" y="5078568"/>
            <a:ext cx="2857520" cy="707886"/>
          </a:xfrm>
          <a:prstGeom prst="rect">
            <a:avLst/>
          </a:prstGeom>
          <a:noFill/>
        </p:spPr>
        <p:txBody>
          <a:bodyPr wrap="square" rtlCol="0">
            <a:spAutoFit/>
          </a:bodyPr>
          <a:lstStyle/>
          <a:p>
            <a:pPr algn="ctr">
              <a:buFont typeface="Arial" pitchFamily="34" charset="0"/>
              <a:buChar char="•"/>
            </a:pPr>
            <a:r>
              <a:rPr lang="en-US" dirty="0" smtClean="0"/>
              <a:t> </a:t>
            </a:r>
            <a:r>
              <a:rPr lang="en-US" sz="2000" dirty="0" smtClean="0"/>
              <a:t>Summer practice requirement</a:t>
            </a:r>
            <a:endParaRPr lang="en-US" sz="2000" dirty="0"/>
          </a:p>
        </p:txBody>
      </p:sp>
      <p:cxnSp>
        <p:nvCxnSpPr>
          <p:cNvPr id="39" name="Straight Arrow Connector 38"/>
          <p:cNvCxnSpPr/>
          <p:nvPr/>
        </p:nvCxnSpPr>
        <p:spPr>
          <a:xfrm rot="5400000">
            <a:off x="7430314" y="4665522"/>
            <a:ext cx="428628"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6143636" y="5007130"/>
            <a:ext cx="2928926" cy="707886"/>
          </a:xfrm>
          <a:prstGeom prst="rect">
            <a:avLst/>
          </a:prstGeom>
          <a:noFill/>
        </p:spPr>
        <p:txBody>
          <a:bodyPr wrap="square" rtlCol="0">
            <a:spAutoFit/>
          </a:bodyPr>
          <a:lstStyle/>
          <a:p>
            <a:pPr algn="ctr">
              <a:buFont typeface="Arial" pitchFamily="34" charset="0"/>
              <a:buChar char="•"/>
            </a:pPr>
            <a:r>
              <a:rPr lang="en-US" sz="2000" dirty="0" smtClean="0"/>
              <a:t>  Money coming late </a:t>
            </a:r>
          </a:p>
          <a:p>
            <a:pPr algn="ctr">
              <a:buFont typeface="Arial" pitchFamily="34" charset="0"/>
              <a:buChar char="•"/>
            </a:pPr>
            <a:r>
              <a:rPr lang="en-US" sz="2000" dirty="0" smtClean="0"/>
              <a:t>  Lab stuff not in stocks</a:t>
            </a:r>
            <a:endParaRPr lang="en-US" sz="20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57158" y="569221"/>
            <a:ext cx="928694" cy="430887"/>
          </a:xfrm>
          <a:prstGeom prst="rect">
            <a:avLst/>
          </a:prstGeom>
          <a:noFill/>
        </p:spPr>
        <p:txBody>
          <a:bodyPr wrap="square" rtlCol="0">
            <a:spAutoFit/>
          </a:bodyPr>
          <a:lstStyle/>
          <a:p>
            <a:r>
              <a:rPr lang="en-US" sz="2200" i="1" dirty="0" smtClean="0">
                <a:latin typeface="Calibri" pitchFamily="34" charset="0"/>
              </a:rPr>
              <a:t>Still…</a:t>
            </a:r>
            <a:endParaRPr lang="en-US" sz="2200" i="1" dirty="0">
              <a:latin typeface="Calibri" pitchFamily="34" charset="0"/>
            </a:endParaRPr>
          </a:p>
        </p:txBody>
      </p:sp>
      <p:cxnSp>
        <p:nvCxnSpPr>
          <p:cNvPr id="4" name="Straight Arrow Connector 3"/>
          <p:cNvCxnSpPr/>
          <p:nvPr/>
        </p:nvCxnSpPr>
        <p:spPr>
          <a:xfrm>
            <a:off x="1142976" y="780992"/>
            <a:ext cx="714380" cy="480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2071670" y="538443"/>
            <a:ext cx="2928958" cy="461665"/>
          </a:xfrm>
          <a:prstGeom prst="rect">
            <a:avLst/>
          </a:prstGeom>
          <a:ln>
            <a:solidFill>
              <a:srgbClr val="7030A0"/>
            </a:solidFill>
          </a:ln>
          <a:effectLst>
            <a:glow rad="101600">
              <a:schemeClr val="accent1">
                <a:satMod val="175000"/>
                <a:alpha val="40000"/>
              </a:schemeClr>
            </a:glow>
            <a:outerShdw blurRad="50800" dist="38100" dir="8100000" algn="t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400" dirty="0" smtClean="0"/>
              <a:t>We were determined!</a:t>
            </a:r>
            <a:endParaRPr lang="en-US" sz="2400" dirty="0"/>
          </a:p>
        </p:txBody>
      </p:sp>
      <p:cxnSp>
        <p:nvCxnSpPr>
          <p:cNvPr id="6" name="Straight Arrow Connector 5"/>
          <p:cNvCxnSpPr/>
          <p:nvPr/>
        </p:nvCxnSpPr>
        <p:spPr>
          <a:xfrm rot="5400000">
            <a:off x="3213884" y="1356504"/>
            <a:ext cx="429422" cy="79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214546" y="1709686"/>
            <a:ext cx="2500330" cy="4031873"/>
          </a:xfrm>
          <a:prstGeom prst="rect">
            <a:avLst/>
          </a:prstGeom>
          <a:noFill/>
        </p:spPr>
        <p:txBody>
          <a:bodyPr wrap="square" rtlCol="0">
            <a:spAutoFit/>
          </a:bodyPr>
          <a:lstStyle/>
          <a:p>
            <a:pPr algn="ctr">
              <a:buFont typeface="Arial" pitchFamily="34" charset="0"/>
              <a:buChar char="•"/>
            </a:pPr>
            <a:r>
              <a:rPr lang="en-US" sz="2200" dirty="0" smtClean="0"/>
              <a:t> To draw attention to Synthetic Biology in Turkey</a:t>
            </a:r>
          </a:p>
          <a:p>
            <a:pPr algn="ctr"/>
            <a:endParaRPr lang="en-US" sz="2200" dirty="0" smtClean="0"/>
          </a:p>
          <a:p>
            <a:pPr algn="ctr">
              <a:buFont typeface="Arial" pitchFamily="34" charset="0"/>
              <a:buChar char="•"/>
            </a:pPr>
            <a:r>
              <a:rPr lang="en-US" sz="2200" dirty="0" smtClean="0"/>
              <a:t> To pioneer the first undergraduate project in our department</a:t>
            </a:r>
          </a:p>
          <a:p>
            <a:pPr algn="ctr">
              <a:buFont typeface="Arial" pitchFamily="34" charset="0"/>
              <a:buChar char="•"/>
            </a:pPr>
            <a:endParaRPr lang="en-US" sz="2200" dirty="0" smtClean="0"/>
          </a:p>
          <a:p>
            <a:pPr algn="ctr">
              <a:buFont typeface="Arial" pitchFamily="34" charset="0"/>
              <a:buChar char="•"/>
            </a:pPr>
            <a:r>
              <a:rPr lang="en-US" sz="2200" dirty="0" smtClean="0"/>
              <a:t> To attend to the Jamboree</a:t>
            </a:r>
          </a:p>
          <a:p>
            <a:pPr algn="ctr">
              <a:buFont typeface="Arial" pitchFamily="34" charset="0"/>
              <a:buChar char="•"/>
            </a:pPr>
            <a:endParaRPr lang="en-US" dirty="0" smtClean="0"/>
          </a:p>
          <a:p>
            <a:pPr algn="ctr"/>
            <a:endParaRPr lang="en-US" dirty="0" smtClean="0"/>
          </a:p>
        </p:txBody>
      </p:sp>
      <p:cxnSp>
        <p:nvCxnSpPr>
          <p:cNvPr id="12" name="Straight Arrow Connector 11"/>
          <p:cNvCxnSpPr/>
          <p:nvPr/>
        </p:nvCxnSpPr>
        <p:spPr>
          <a:xfrm>
            <a:off x="4786314" y="2066876"/>
            <a:ext cx="500066"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4786314" y="3570288"/>
            <a:ext cx="571504"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5429256" y="1428736"/>
            <a:ext cx="3357554" cy="1446550"/>
          </a:xfrm>
          <a:prstGeom prst="rect">
            <a:avLst/>
          </a:prstGeom>
          <a:noFill/>
        </p:spPr>
        <p:txBody>
          <a:bodyPr wrap="square" rtlCol="0">
            <a:spAutoFit/>
          </a:bodyPr>
          <a:lstStyle/>
          <a:p>
            <a:r>
              <a:rPr lang="en-US" sz="2200" dirty="0" smtClean="0"/>
              <a:t>We;</a:t>
            </a:r>
          </a:p>
          <a:p>
            <a:pPr>
              <a:buFont typeface="Perpetua" pitchFamily="18" charset="0"/>
              <a:buChar char="*"/>
            </a:pPr>
            <a:r>
              <a:rPr lang="en-US" sz="2200" dirty="0" smtClean="0"/>
              <a:t> made presentations</a:t>
            </a:r>
          </a:p>
          <a:p>
            <a:pPr>
              <a:buFont typeface="Perpetua" pitchFamily="18" charset="0"/>
              <a:buChar char="*"/>
            </a:pPr>
            <a:r>
              <a:rPr lang="en-US" sz="2200" dirty="0" smtClean="0"/>
              <a:t> talked to students and instructors</a:t>
            </a:r>
            <a:endParaRPr lang="en-US" sz="2200" dirty="0"/>
          </a:p>
        </p:txBody>
      </p:sp>
      <p:sp>
        <p:nvSpPr>
          <p:cNvPr id="17" name="TextBox 16"/>
          <p:cNvSpPr txBox="1"/>
          <p:nvPr/>
        </p:nvSpPr>
        <p:spPr>
          <a:xfrm>
            <a:off x="5286380" y="4143380"/>
            <a:ext cx="2786082" cy="1107996"/>
          </a:xfrm>
          <a:prstGeom prst="rect">
            <a:avLst/>
          </a:prstGeom>
          <a:noFill/>
        </p:spPr>
        <p:txBody>
          <a:bodyPr wrap="square" rtlCol="0">
            <a:spAutoFit/>
          </a:bodyPr>
          <a:lstStyle/>
          <a:p>
            <a:endParaRPr lang="en-US" sz="2200" dirty="0" smtClean="0"/>
          </a:p>
          <a:p>
            <a:pPr algn="ctr">
              <a:buFont typeface="Perpetua" pitchFamily="18" charset="0"/>
              <a:buChar char="*"/>
            </a:pPr>
            <a:r>
              <a:rPr lang="en-US" sz="2200" dirty="0" smtClean="0"/>
              <a:t>  worked on 3 project ideas theoretically</a:t>
            </a:r>
          </a:p>
        </p:txBody>
      </p:sp>
      <p:cxnSp>
        <p:nvCxnSpPr>
          <p:cNvPr id="23" name="Straight Arrow Connector 22"/>
          <p:cNvCxnSpPr/>
          <p:nvPr/>
        </p:nvCxnSpPr>
        <p:spPr>
          <a:xfrm>
            <a:off x="4786314" y="4784734"/>
            <a:ext cx="500066"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5143504" y="5784195"/>
            <a:ext cx="3714776" cy="430887"/>
          </a:xfrm>
          <a:prstGeom prst="rect">
            <a:avLst/>
          </a:prstGeom>
          <a:noFill/>
        </p:spPr>
        <p:txBody>
          <a:bodyPr wrap="square" rtlCol="0">
            <a:spAutoFit/>
          </a:bodyPr>
          <a:lstStyle/>
          <a:p>
            <a:pPr algn="r"/>
            <a:r>
              <a:rPr lang="en-US" sz="2200" i="1" dirty="0" smtClean="0">
                <a:latin typeface="Calibri" pitchFamily="34" charset="0"/>
              </a:rPr>
              <a:t>and now we are here…</a:t>
            </a:r>
            <a:endParaRPr lang="en-US" sz="2200" i="1" dirty="0">
              <a:latin typeface="Calibri" pitchFamily="34" charset="0"/>
            </a:endParaRPr>
          </a:p>
        </p:txBody>
      </p:sp>
      <p:sp>
        <p:nvSpPr>
          <p:cNvPr id="25" name="TextBox 24"/>
          <p:cNvSpPr txBox="1"/>
          <p:nvPr/>
        </p:nvSpPr>
        <p:spPr>
          <a:xfrm>
            <a:off x="5429256" y="3044137"/>
            <a:ext cx="3000396" cy="1384995"/>
          </a:xfrm>
          <a:prstGeom prst="rect">
            <a:avLst/>
          </a:prstGeom>
          <a:noFill/>
        </p:spPr>
        <p:txBody>
          <a:bodyPr wrap="square" rtlCol="0">
            <a:spAutoFit/>
          </a:bodyPr>
          <a:lstStyle/>
          <a:p>
            <a:pPr>
              <a:buFont typeface="Perpetua" pitchFamily="18" charset="0"/>
              <a:buChar char="*"/>
            </a:pPr>
            <a:r>
              <a:rPr lang="en-US" sz="2200" dirty="0" smtClean="0"/>
              <a:t> got ready for the iGEM’08; allocated lab space and bought materials</a:t>
            </a:r>
          </a:p>
          <a:p>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762000" y="3429000"/>
            <a:ext cx="7772400" cy="1470025"/>
          </a:xfrm>
        </p:spPr>
        <p:txBody>
          <a:bodyPr/>
          <a:lstStyle/>
          <a:p>
            <a:r>
              <a:rPr lang="tr-TR" dirty="0" smtClean="0">
                <a:solidFill>
                  <a:schemeClr val="tx1"/>
                </a:solidFill>
              </a:rPr>
              <a:t>Mexican Wave</a:t>
            </a:r>
          </a:p>
        </p:txBody>
      </p:sp>
      <p:pic>
        <p:nvPicPr>
          <p:cNvPr id="3074" name="Picture 2"/>
          <p:cNvPicPr>
            <a:picLocks noChangeAspect="1" noChangeArrowheads="1"/>
          </p:cNvPicPr>
          <p:nvPr/>
        </p:nvPicPr>
        <p:blipFill>
          <a:blip r:embed="rId2" cstate="print"/>
          <a:srcRect/>
          <a:stretch>
            <a:fillRect/>
          </a:stretch>
        </p:blipFill>
        <p:spPr bwMode="auto">
          <a:xfrm>
            <a:off x="685800" y="1143000"/>
            <a:ext cx="7620000" cy="18288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r>
              <a:rPr lang="tr-TR" smtClean="0"/>
              <a:t>Aim	</a:t>
            </a:r>
          </a:p>
        </p:txBody>
      </p:sp>
      <p:sp>
        <p:nvSpPr>
          <p:cNvPr id="3075" name="Content Placeholder 2"/>
          <p:cNvSpPr>
            <a:spLocks noGrp="1"/>
          </p:cNvSpPr>
          <p:nvPr>
            <p:ph idx="1"/>
          </p:nvPr>
        </p:nvSpPr>
        <p:spPr>
          <a:xfrm>
            <a:off x="457200" y="1600200"/>
            <a:ext cx="8229600" cy="1143000"/>
          </a:xfrm>
        </p:spPr>
        <p:txBody>
          <a:bodyPr/>
          <a:lstStyle/>
          <a:p>
            <a:r>
              <a:rPr lang="tr-TR" smtClean="0"/>
              <a:t>To create a mechanism that can signal an event in a funny manner</a:t>
            </a:r>
          </a:p>
          <a:p>
            <a:endParaRPr lang="tr-TR" smtClean="0"/>
          </a:p>
        </p:txBody>
      </p:sp>
      <p:pic>
        <p:nvPicPr>
          <p:cNvPr id="3076" name="Picture 3" descr="signal.jpg"/>
          <p:cNvPicPr>
            <a:picLocks noChangeAspect="1"/>
          </p:cNvPicPr>
          <p:nvPr/>
        </p:nvPicPr>
        <p:blipFill>
          <a:blip r:embed="rId2"/>
          <a:srcRect/>
          <a:stretch>
            <a:fillRect/>
          </a:stretch>
        </p:blipFill>
        <p:spPr bwMode="auto">
          <a:xfrm>
            <a:off x="2133600" y="3352800"/>
            <a:ext cx="4206875" cy="1905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457200" y="304800"/>
            <a:ext cx="8229600" cy="685800"/>
          </a:xfrm>
        </p:spPr>
        <p:txBody>
          <a:bodyPr/>
          <a:lstStyle/>
          <a:p>
            <a:r>
              <a:rPr lang="tr-TR" smtClean="0"/>
              <a:t>Signal protein that is result of an event</a:t>
            </a:r>
          </a:p>
        </p:txBody>
      </p:sp>
      <p:pic>
        <p:nvPicPr>
          <p:cNvPr id="1026" name="Picture 2"/>
          <p:cNvPicPr>
            <a:picLocks noChangeAspect="1" noChangeArrowheads="1"/>
          </p:cNvPicPr>
          <p:nvPr/>
        </p:nvPicPr>
        <p:blipFill>
          <a:blip r:embed="rId2"/>
          <a:srcRect/>
          <a:stretch>
            <a:fillRect/>
          </a:stretch>
        </p:blipFill>
        <p:spPr bwMode="auto">
          <a:xfrm>
            <a:off x="2362200" y="838200"/>
            <a:ext cx="3733800" cy="5683250"/>
          </a:xfrm>
          <a:prstGeom prst="rect">
            <a:avLst/>
          </a:prstGeom>
          <a:noFill/>
          <a:ln w="9525">
            <a:noFill/>
            <a:miter lim="800000"/>
            <a:headEnd/>
            <a:tailEnd/>
          </a:ln>
        </p:spPr>
      </p:pic>
      <p:pic>
        <p:nvPicPr>
          <p:cNvPr id="1028" name="Picture 4"/>
          <p:cNvPicPr>
            <a:picLocks noChangeAspect="1" noChangeArrowheads="1"/>
          </p:cNvPicPr>
          <p:nvPr/>
        </p:nvPicPr>
        <p:blipFill>
          <a:blip r:embed="rId3"/>
          <a:srcRect/>
          <a:stretch>
            <a:fillRect/>
          </a:stretch>
        </p:blipFill>
        <p:spPr bwMode="auto">
          <a:xfrm>
            <a:off x="3733800" y="1828800"/>
            <a:ext cx="4970463" cy="4179888"/>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nodeType="clickEffect">
                                  <p:stCondLst>
                                    <p:cond delay="0"/>
                                  </p:stCondLst>
                                  <p:childTnLst>
                                    <p:animMotion origin="layout" path="M 0 0  L -0.25 0  E" pathEditMode="relative" ptsTypes="">
                                      <p:cBhvr>
                                        <p:cTn id="6" dur="2000" fill="hold"/>
                                        <p:tgtEl>
                                          <p:spTgt spid="1026"/>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4" presetClass="entr" presetSubtype="16" fill="hold" nodeType="clickEffect">
                                  <p:stCondLst>
                                    <p:cond delay="0"/>
                                  </p:stCondLst>
                                  <p:childTnLst>
                                    <p:set>
                                      <p:cBhvr>
                                        <p:cTn id="10" dur="1" fill="hold">
                                          <p:stCondLst>
                                            <p:cond delay="0"/>
                                          </p:stCondLst>
                                        </p:cTn>
                                        <p:tgtEl>
                                          <p:spTgt spid="1028"/>
                                        </p:tgtEl>
                                        <p:attrNameLst>
                                          <p:attrName>style.visibility</p:attrName>
                                        </p:attrNameLst>
                                      </p:cBhvr>
                                      <p:to>
                                        <p:strVal val="visible"/>
                                      </p:to>
                                    </p:set>
                                    <p:animEffect transition="in" filter="box(in)">
                                      <p:cBhvr>
                                        <p:cTn id="11"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tr-TR" smtClean="0"/>
              <a:t>What do we expect to observe?</a:t>
            </a:r>
          </a:p>
        </p:txBody>
      </p:sp>
      <p:pic>
        <p:nvPicPr>
          <p:cNvPr id="2051" name="Picture 3"/>
          <p:cNvPicPr>
            <a:picLocks noChangeAspect="1" noChangeArrowheads="1"/>
          </p:cNvPicPr>
          <p:nvPr/>
        </p:nvPicPr>
        <p:blipFill>
          <a:blip r:embed="rId2"/>
          <a:srcRect/>
          <a:stretch>
            <a:fillRect/>
          </a:stretch>
        </p:blipFill>
        <p:spPr bwMode="auto">
          <a:xfrm>
            <a:off x="381000" y="2514600"/>
            <a:ext cx="1879600" cy="3109913"/>
          </a:xfrm>
          <a:prstGeom prst="rect">
            <a:avLst/>
          </a:prstGeom>
          <a:noFill/>
          <a:ln w="9525">
            <a:noFill/>
            <a:miter lim="800000"/>
            <a:headEnd/>
            <a:tailEnd/>
          </a:ln>
        </p:spPr>
      </p:pic>
      <p:pic>
        <p:nvPicPr>
          <p:cNvPr id="2052" name="Picture 4"/>
          <p:cNvPicPr>
            <a:picLocks noChangeAspect="1" noChangeArrowheads="1"/>
          </p:cNvPicPr>
          <p:nvPr/>
        </p:nvPicPr>
        <p:blipFill>
          <a:blip r:embed="rId3"/>
          <a:srcRect/>
          <a:stretch>
            <a:fillRect/>
          </a:stretch>
        </p:blipFill>
        <p:spPr bwMode="auto">
          <a:xfrm>
            <a:off x="2286000" y="2514600"/>
            <a:ext cx="2060575" cy="3109913"/>
          </a:xfrm>
          <a:prstGeom prst="rect">
            <a:avLst/>
          </a:prstGeom>
          <a:noFill/>
          <a:ln w="9525">
            <a:noFill/>
            <a:miter lim="800000"/>
            <a:headEnd/>
            <a:tailEnd/>
          </a:ln>
        </p:spPr>
      </p:pic>
      <p:pic>
        <p:nvPicPr>
          <p:cNvPr id="2053" name="Picture 5"/>
          <p:cNvPicPr>
            <a:picLocks noChangeAspect="1" noChangeArrowheads="1"/>
          </p:cNvPicPr>
          <p:nvPr/>
        </p:nvPicPr>
        <p:blipFill>
          <a:blip r:embed="rId4"/>
          <a:srcRect/>
          <a:stretch>
            <a:fillRect/>
          </a:stretch>
        </p:blipFill>
        <p:spPr bwMode="auto">
          <a:xfrm>
            <a:off x="4419600" y="2514600"/>
            <a:ext cx="2170113" cy="3109913"/>
          </a:xfrm>
          <a:prstGeom prst="rect">
            <a:avLst/>
          </a:prstGeom>
          <a:noFill/>
          <a:ln w="9525">
            <a:noFill/>
            <a:miter lim="800000"/>
            <a:headEnd/>
            <a:tailEnd/>
          </a:ln>
        </p:spPr>
      </p:pic>
      <p:pic>
        <p:nvPicPr>
          <p:cNvPr id="2054" name="Picture 6"/>
          <p:cNvPicPr>
            <a:picLocks noChangeAspect="1" noChangeArrowheads="1"/>
          </p:cNvPicPr>
          <p:nvPr/>
        </p:nvPicPr>
        <p:blipFill>
          <a:blip r:embed="rId5"/>
          <a:srcRect/>
          <a:stretch>
            <a:fillRect/>
          </a:stretch>
        </p:blipFill>
        <p:spPr bwMode="auto">
          <a:xfrm>
            <a:off x="6705600" y="2514600"/>
            <a:ext cx="2170113" cy="31099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animEffect transition="in" filter="fade">
                                      <p:cBhvr>
                                        <p:cTn id="7" dur="1000"/>
                                        <p:tgtEl>
                                          <p:spTgt spid="2051"/>
                                        </p:tgtEl>
                                      </p:cBhvr>
                                    </p:animEffect>
                                    <p:anim calcmode="lin" valueType="num">
                                      <p:cBhvr>
                                        <p:cTn id="8" dur="1000" fill="hold"/>
                                        <p:tgtEl>
                                          <p:spTgt spid="2051"/>
                                        </p:tgtEl>
                                        <p:attrNameLst>
                                          <p:attrName>ppt_x</p:attrName>
                                        </p:attrNameLst>
                                      </p:cBhvr>
                                      <p:tavLst>
                                        <p:tav tm="0">
                                          <p:val>
                                            <p:strVal val="#ppt_x"/>
                                          </p:val>
                                        </p:tav>
                                        <p:tav tm="100000">
                                          <p:val>
                                            <p:strVal val="#ppt_x"/>
                                          </p:val>
                                        </p:tav>
                                      </p:tavLst>
                                    </p:anim>
                                    <p:anim calcmode="lin" valueType="num">
                                      <p:cBhvr>
                                        <p:cTn id="9" dur="1000" fill="hold"/>
                                        <p:tgtEl>
                                          <p:spTgt spid="205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2052"/>
                                        </p:tgtEl>
                                        <p:attrNameLst>
                                          <p:attrName>style.visibility</p:attrName>
                                        </p:attrNameLst>
                                      </p:cBhvr>
                                      <p:to>
                                        <p:strVal val="visible"/>
                                      </p:to>
                                    </p:set>
                                    <p:animEffect transition="in" filter="fade">
                                      <p:cBhvr>
                                        <p:cTn id="14" dur="1000"/>
                                        <p:tgtEl>
                                          <p:spTgt spid="2052"/>
                                        </p:tgtEl>
                                      </p:cBhvr>
                                    </p:animEffect>
                                    <p:anim calcmode="lin" valueType="num">
                                      <p:cBhvr>
                                        <p:cTn id="15" dur="1000" fill="hold"/>
                                        <p:tgtEl>
                                          <p:spTgt spid="2052"/>
                                        </p:tgtEl>
                                        <p:attrNameLst>
                                          <p:attrName>ppt_x</p:attrName>
                                        </p:attrNameLst>
                                      </p:cBhvr>
                                      <p:tavLst>
                                        <p:tav tm="0">
                                          <p:val>
                                            <p:strVal val="#ppt_x"/>
                                          </p:val>
                                        </p:tav>
                                        <p:tav tm="100000">
                                          <p:val>
                                            <p:strVal val="#ppt_x"/>
                                          </p:val>
                                        </p:tav>
                                      </p:tavLst>
                                    </p:anim>
                                    <p:anim calcmode="lin" valueType="num">
                                      <p:cBhvr>
                                        <p:cTn id="16" dur="1000" fill="hold"/>
                                        <p:tgtEl>
                                          <p:spTgt spid="205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2053"/>
                                        </p:tgtEl>
                                        <p:attrNameLst>
                                          <p:attrName>style.visibility</p:attrName>
                                        </p:attrNameLst>
                                      </p:cBhvr>
                                      <p:to>
                                        <p:strVal val="visible"/>
                                      </p:to>
                                    </p:set>
                                    <p:animEffect transition="in" filter="fade">
                                      <p:cBhvr>
                                        <p:cTn id="21" dur="1000"/>
                                        <p:tgtEl>
                                          <p:spTgt spid="2053"/>
                                        </p:tgtEl>
                                      </p:cBhvr>
                                    </p:animEffect>
                                    <p:anim calcmode="lin" valueType="num">
                                      <p:cBhvr>
                                        <p:cTn id="22" dur="1000" fill="hold"/>
                                        <p:tgtEl>
                                          <p:spTgt spid="2053"/>
                                        </p:tgtEl>
                                        <p:attrNameLst>
                                          <p:attrName>ppt_x</p:attrName>
                                        </p:attrNameLst>
                                      </p:cBhvr>
                                      <p:tavLst>
                                        <p:tav tm="0">
                                          <p:val>
                                            <p:strVal val="#ppt_x"/>
                                          </p:val>
                                        </p:tav>
                                        <p:tav tm="100000">
                                          <p:val>
                                            <p:strVal val="#ppt_x"/>
                                          </p:val>
                                        </p:tav>
                                      </p:tavLst>
                                    </p:anim>
                                    <p:anim calcmode="lin" valueType="num">
                                      <p:cBhvr>
                                        <p:cTn id="23" dur="1000" fill="hold"/>
                                        <p:tgtEl>
                                          <p:spTgt spid="205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nodeType="clickEffect">
                                  <p:stCondLst>
                                    <p:cond delay="0"/>
                                  </p:stCondLst>
                                  <p:childTnLst>
                                    <p:set>
                                      <p:cBhvr>
                                        <p:cTn id="27" dur="1" fill="hold">
                                          <p:stCondLst>
                                            <p:cond delay="0"/>
                                          </p:stCondLst>
                                        </p:cTn>
                                        <p:tgtEl>
                                          <p:spTgt spid="2054"/>
                                        </p:tgtEl>
                                        <p:attrNameLst>
                                          <p:attrName>style.visibility</p:attrName>
                                        </p:attrNameLst>
                                      </p:cBhvr>
                                      <p:to>
                                        <p:strVal val="visible"/>
                                      </p:to>
                                    </p:set>
                                    <p:animEffect transition="in" filter="fade">
                                      <p:cBhvr>
                                        <p:cTn id="28" dur="1000"/>
                                        <p:tgtEl>
                                          <p:spTgt spid="2054"/>
                                        </p:tgtEl>
                                      </p:cBhvr>
                                    </p:animEffect>
                                    <p:anim calcmode="lin" valueType="num">
                                      <p:cBhvr>
                                        <p:cTn id="29" dur="1000" fill="hold"/>
                                        <p:tgtEl>
                                          <p:spTgt spid="2054"/>
                                        </p:tgtEl>
                                        <p:attrNameLst>
                                          <p:attrName>ppt_x</p:attrName>
                                        </p:attrNameLst>
                                      </p:cBhvr>
                                      <p:tavLst>
                                        <p:tav tm="0">
                                          <p:val>
                                            <p:strVal val="#ppt_x"/>
                                          </p:val>
                                        </p:tav>
                                        <p:tav tm="100000">
                                          <p:val>
                                            <p:strVal val="#ppt_x"/>
                                          </p:val>
                                        </p:tav>
                                      </p:tavLst>
                                    </p:anim>
                                    <p:anim calcmode="lin" valueType="num">
                                      <p:cBhvr>
                                        <p:cTn id="30" dur="1000" fill="hold"/>
                                        <p:tgtEl>
                                          <p:spTgt spid="20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739</TotalTime>
  <Words>1205</Words>
  <Application>Microsoft Office PowerPoint</Application>
  <PresentationFormat>On-screen Show (4:3)</PresentationFormat>
  <Paragraphs>142</Paragraphs>
  <Slides>29</Slides>
  <Notes>9</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Equity</vt:lpstr>
      <vt:lpstr>Slide 1</vt:lpstr>
      <vt:lpstr>Slide 2</vt:lpstr>
      <vt:lpstr>Slide 3</vt:lpstr>
      <vt:lpstr>Slide 4</vt:lpstr>
      <vt:lpstr>Slide 5</vt:lpstr>
      <vt:lpstr>Mexican Wave</vt:lpstr>
      <vt:lpstr>Aim </vt:lpstr>
      <vt:lpstr>Slide 8</vt:lpstr>
      <vt:lpstr>What do we expect to observe?</vt:lpstr>
      <vt:lpstr>Chase Simulator</vt:lpstr>
      <vt:lpstr>Aim</vt:lpstr>
      <vt:lpstr>Slide 12</vt:lpstr>
      <vt:lpstr>Slide 13</vt:lpstr>
      <vt:lpstr>Metal Transporter</vt:lpstr>
      <vt:lpstr>Metal-binding domains</vt:lpstr>
      <vt:lpstr>Bacteriorhodopsin</vt:lpstr>
      <vt:lpstr>Phototaxis</vt:lpstr>
      <vt:lpstr>Fusion constructs for Phototaxis</vt:lpstr>
      <vt:lpstr>Slide 19</vt:lpstr>
      <vt:lpstr>Stage 1</vt:lpstr>
      <vt:lpstr>Stage 2: Metal Binding</vt:lpstr>
      <vt:lpstr>Stage 3: Moving towards light</vt:lpstr>
      <vt:lpstr>Stage 4. Reaching to destination</vt:lpstr>
      <vt:lpstr>Stage 5: Releasing metal ions</vt:lpstr>
      <vt:lpstr>Stage 6: Returning…</vt:lpstr>
      <vt:lpstr>Slide 26</vt:lpstr>
      <vt:lpstr>References</vt:lpstr>
      <vt:lpstr>What have we learnt?</vt:lpstr>
      <vt:lpstr>Special Thanks to:</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sinem</dc:creator>
  <cp:lastModifiedBy>sinem</cp:lastModifiedBy>
  <cp:revision>53</cp:revision>
  <dcterms:created xsi:type="dcterms:W3CDTF">2007-10-30T17:25:49Z</dcterms:created>
  <dcterms:modified xsi:type="dcterms:W3CDTF">2007-11-03T12:28:12Z</dcterms:modified>
</cp:coreProperties>
</file>